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modernComment_13F_4377FDD5.xml" ContentType="application/vnd.ms-powerpoint.comment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1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1566" r:id="rId3"/>
    <p:sldId id="319" r:id="rId4"/>
    <p:sldId id="1599" r:id="rId5"/>
    <p:sldId id="1600" r:id="rId6"/>
    <p:sldId id="1601" r:id="rId7"/>
    <p:sldId id="1602" r:id="rId8"/>
    <p:sldId id="1605" r:id="rId9"/>
    <p:sldId id="1603" r:id="rId10"/>
    <p:sldId id="324" r:id="rId11"/>
    <p:sldId id="1606" r:id="rId12"/>
    <p:sldId id="1607" r:id="rId13"/>
    <p:sldId id="1604" r:id="rId14"/>
    <p:sldId id="1608" r:id="rId15"/>
    <p:sldId id="1609" r:id="rId16"/>
    <p:sldId id="1610" r:id="rId17"/>
    <p:sldId id="1611" r:id="rId18"/>
    <p:sldId id="1612" r:id="rId19"/>
    <p:sldId id="1613" r:id="rId20"/>
    <p:sldId id="1614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F44DB99-20A1-C326-B189-6BEBD6A02B15}" name="Matthew Araya" initials="MA" userId="Matthew Araya" providerId="None"/>
  <p188:author id="{FFDD879E-875F-D5B8-930C-9F3A8B7E774E}" name="Guest User" initials="GU" userId="S::urn:spo:anon#f86ad878c1e10ad272cfdeec39f4603889ce137503a872fcbc37a07fa4f96a80::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84" y="1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8/10/relationships/authors" Target="authors.xml"/></Relationships>
</file>

<file path=ppt/comments/modernComment_13F_4377FDD5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82FBFF94-30B8-49D9-882B-21863D2C2FBA}" authorId="{FFDD879E-875F-D5B8-930C-9F3A8B7E774E}" created="2023-03-21T03:43:34.088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1131937237" sldId="319"/>
      <ac:spMk id="11" creationId="{00000000-0000-0000-0000-000000000000}"/>
      <ac:txMk cp="0" len="34">
        <ac:context len="148" hash="2148308623"/>
      </ac:txMk>
    </ac:txMkLst>
    <p188:pos x="6265333" y="197555"/>
    <p188:replyLst>
      <p188:reply id="{905A48F1-DFC4-F14A-8286-07817FCEF871}" authorId="{FF44DB99-20A1-C326-B189-6BEBD6A02B15}" created="2023-03-21T04:00:04.140">
        <p188:txBody>
          <a:bodyPr/>
          <a:lstStyle/>
          <a:p>
            <a:r>
              <a:rPr lang="en-AU"/>
              <a:t>Done 
</a:t>
            </a:r>
          </a:p>
        </p188:txBody>
      </p188:reply>
    </p188:replyLst>
    <p188:txBody>
      <a:bodyPr/>
      <a:lstStyle/>
      <a:p>
        <a:r>
          <a:rPr lang="en-US"/>
          <a:t>Miri 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7A88E0-C77B-46ED-881F-97C15AF92F72}" type="datetimeFigureOut">
              <a:rPr lang="en-AU" smtClean="0"/>
              <a:t>26/03/2023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91A964-7463-4F4F-9FCE-FD457641362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509111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DengXian" panose="02010600030101010101" pitchFamily="2" charset="-122"/>
                <a:ea typeface="DengXian" panose="02010600030101010101" pitchFamily="2" charset="-122"/>
              </a:rPr>
              <a:t>CA-I3SP has been the first Curtin mobility program to provide students with the important triple “I” experience of an international interdisciplinary industry-focused research study.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32DD12-D025-4465-807A-20144EDD85A4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153061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DengXian" panose="02010600030101010101" pitchFamily="2" charset="-122"/>
                <a:ea typeface="DengXian" panose="02010600030101010101" pitchFamily="2" charset="-122"/>
              </a:rPr>
              <a:t>CA-I3SP has been the first Curtin mobility program to provide students with the important triple “I” experience of an international interdisciplinary industry-focused research study.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32DD12-D025-4465-807A-20144EDD85A4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588500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DengXian" panose="02010600030101010101" pitchFamily="2" charset="-122"/>
                <a:ea typeface="DengXian" panose="02010600030101010101" pitchFamily="2" charset="-122"/>
              </a:rPr>
              <a:t>CA-I3SP has been the first Curtin mobility program to provide students with the important triple “I” experience of an international interdisciplinary industry-focused research study.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32DD12-D025-4465-807A-20144EDD85A4}" type="slidenum">
              <a:rPr lang="en-AU" smtClean="0"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654281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DengXian" panose="02010600030101010101" pitchFamily="2" charset="-122"/>
                <a:ea typeface="DengXian" panose="02010600030101010101" pitchFamily="2" charset="-122"/>
              </a:rPr>
              <a:t>CA-I3SP has been the first Curtin mobility program to provide students with the important triple “I” experience of an international interdisciplinary industry-focused research study.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32DD12-D025-4465-807A-20144EDD85A4}" type="slidenum">
              <a:rPr lang="en-AU" smtClean="0"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904517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DengXian" panose="02010600030101010101" pitchFamily="2" charset="-122"/>
                <a:ea typeface="DengXian" panose="02010600030101010101" pitchFamily="2" charset="-122"/>
              </a:rPr>
              <a:t>CA-I3SP has been the first Curtin mobility program to provide students with the important triple “I” experience of an international interdisciplinary industry-focused research study.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32DD12-D025-4465-807A-20144EDD85A4}" type="slidenum">
              <a:rPr lang="en-AU" smtClean="0"/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311755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32DD12-D025-4465-807A-20144EDD85A4}" type="slidenum">
              <a:rPr lang="en-AU" smtClean="0"/>
              <a:t>15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52098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DengXian" panose="02010600030101010101" pitchFamily="2" charset="-122"/>
                <a:ea typeface="DengXian" panose="02010600030101010101" pitchFamily="2" charset="-122"/>
              </a:rPr>
              <a:t>CA-I3SP has been the first Curtin mobility program to provide students with the important triple “I” experience of an international interdisciplinary industry-focused research study.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32DD12-D025-4465-807A-20144EDD85A4}" type="slidenum">
              <a:rPr lang="en-AU" smtClean="0"/>
              <a:t>16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888515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DengXian" panose="02010600030101010101" pitchFamily="2" charset="-122"/>
                <a:ea typeface="DengXian" panose="02010600030101010101" pitchFamily="2" charset="-122"/>
              </a:rPr>
              <a:t>CA-I3SP has been the first Curtin mobility program to provide students with the important triple “I” experience of an international interdisciplinary industry-focused research study.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32DD12-D025-4465-807A-20144EDD85A4}" type="slidenum">
              <a:rPr lang="en-AU" smtClean="0"/>
              <a:t>17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695061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DengXian" panose="02010600030101010101" pitchFamily="2" charset="-122"/>
                <a:ea typeface="DengXian" panose="02010600030101010101" pitchFamily="2" charset="-122"/>
              </a:rPr>
              <a:t>CA-I3SP has been the first Curtin mobility program to provide students with the important triple “I” experience of an international interdisciplinary industry-focused research study.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32DD12-D025-4465-807A-20144EDD85A4}" type="slidenum">
              <a:rPr lang="en-AU" smtClean="0"/>
              <a:t>18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176912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DengXian" panose="02010600030101010101" pitchFamily="2" charset="-122"/>
                <a:ea typeface="DengXian" panose="02010600030101010101" pitchFamily="2" charset="-122"/>
              </a:rPr>
              <a:t>CA-I3SP has been the first Curtin mobility program to provide students with the important triple “I” experience of an international interdisciplinary industry-focused research study.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32DD12-D025-4465-807A-20144EDD85A4}" type="slidenum">
              <a:rPr lang="en-AU" smtClean="0"/>
              <a:t>20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517180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4100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9776AE21-4951-4BB7-A927-95236BBCA9BF}" type="slidenum">
              <a:rPr lang="en-AU" altLang="en-US"/>
              <a:pPr/>
              <a:t>3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5233247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DengXian" panose="02010600030101010101" pitchFamily="2" charset="-122"/>
                <a:ea typeface="DengXian" panose="02010600030101010101" pitchFamily="2" charset="-122"/>
              </a:rPr>
              <a:t>CA-I3SP has been the first Curtin mobility program to provide students with the important triple “I” experience of an international interdisciplinary industry-focused research study.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32DD12-D025-4465-807A-20144EDD85A4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029465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DengXian" panose="02010600030101010101" pitchFamily="2" charset="-122"/>
                <a:ea typeface="DengXian" panose="02010600030101010101" pitchFamily="2" charset="-122"/>
              </a:rPr>
              <a:t>CA-I3SP has been the first Curtin mobility program to provide students with the important triple “I” experience of an international interdisciplinary industry-focused research study.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32DD12-D025-4465-807A-20144EDD85A4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328949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DengXian" panose="02010600030101010101" pitchFamily="2" charset="-122"/>
                <a:ea typeface="DengXian" panose="02010600030101010101" pitchFamily="2" charset="-122"/>
              </a:rPr>
              <a:t>CA-I3SP has been the first Curtin mobility program to provide students with the important triple “I” experience of an international interdisciplinary industry-focused research study.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32DD12-D025-4465-807A-20144EDD85A4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57140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DengXian" panose="02010600030101010101" pitchFamily="2" charset="-122"/>
                <a:ea typeface="DengXian" panose="02010600030101010101" pitchFamily="2" charset="-122"/>
              </a:rPr>
              <a:t>CA-I3SP has been the first Curtin mobility program to provide students with the important triple “I” experience of an international interdisciplinary industry-focused research study.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32DD12-D025-4465-807A-20144EDD85A4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705300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DengXian" panose="02010600030101010101" pitchFamily="2" charset="-122"/>
                <a:ea typeface="DengXian" panose="02010600030101010101" pitchFamily="2" charset="-122"/>
              </a:rPr>
              <a:t>CA-I3SP has been the first Curtin mobility program to provide students with the important triple “I” experience of an international interdisciplinary industry-focused research study.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32DD12-D025-4465-807A-20144EDD85A4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947157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DengXian" panose="02010600030101010101" pitchFamily="2" charset="-122"/>
                <a:ea typeface="DengXian" panose="02010600030101010101" pitchFamily="2" charset="-122"/>
              </a:rPr>
              <a:t>CA-I3SP has been the first Curtin mobility program to provide students with the important triple “I” experience of an international interdisciplinary industry-focused research study.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32DD12-D025-4465-807A-20144EDD85A4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510167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>
            <a:extLst>
              <a:ext uri="{FF2B5EF4-FFF2-40B4-BE49-F238E27FC236}">
                <a16:creationId xmlns:a16="http://schemas.microsoft.com/office/drawing/2014/main" id="{4D3A9B79-DA15-5055-F650-E00D661D95C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>
            <a:extLst>
              <a:ext uri="{FF2B5EF4-FFF2-40B4-BE49-F238E27FC236}">
                <a16:creationId xmlns:a16="http://schemas.microsoft.com/office/drawing/2014/main" id="{BBC852F6-CB92-3D57-74E7-0CDABF9332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4100" name="Slide Number Placeholder 3">
            <a:extLst>
              <a:ext uri="{FF2B5EF4-FFF2-40B4-BE49-F238E27FC236}">
                <a16:creationId xmlns:a16="http://schemas.microsoft.com/office/drawing/2014/main" id="{18D4E0CF-F8A0-43A0-5675-A4E23B2B0B2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E2CC811-4AFD-4419-94FE-D35D2DCAFA45}" type="slidenum">
              <a:rPr lang="en-AU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4261578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34083-CE2D-9BAA-56BA-43D47754B8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0E2444-B338-54EC-E650-75D841A058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D807CF-B87E-F568-98A6-C3ADC636D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85E1E-033F-4D39-98F1-9902EE4E8844}" type="datetimeFigureOut">
              <a:rPr lang="en-AU" smtClean="0"/>
              <a:t>26/03/2023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EE20DE-C721-1D52-111D-E9CFC38610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92583D-E66E-A5F3-322D-2D4F48B51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55711-0C0E-4350-A6C0-51874E9C352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09633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AC459-C112-5C0B-0DC2-36D94F9DB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8E5CD9-7F33-10BA-F2F9-E28FFE02BF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24B6F1-D084-655C-3629-A3701CE058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85E1E-033F-4D39-98F1-9902EE4E8844}" type="datetimeFigureOut">
              <a:rPr lang="en-AU" smtClean="0"/>
              <a:t>26/03/2023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61B5B9-A4C3-5018-711E-B850DF4600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F39274-4BAD-F222-1253-FF1520E27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55711-0C0E-4350-A6C0-51874E9C352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22819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EEC06DA-E04F-7FC0-F9E9-7C4369EC3A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9DA735-DC81-F5E9-4B98-8612EF4F31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797C31-04F9-4CDF-E63A-A70C04B52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85E1E-033F-4D39-98F1-9902EE4E8844}" type="datetimeFigureOut">
              <a:rPr lang="en-AU" smtClean="0"/>
              <a:t>26/03/2023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9DBBA3-4378-2DD3-F2D1-0B913E1258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C82683-B749-1032-00D2-B5D9565D7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55711-0C0E-4350-A6C0-51874E9C352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05890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EB3E62-B94C-58D4-260B-F69B769CB9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95D9EF-73E2-4D50-A1EB-E35428FBDA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07BAE1-B9E2-694F-0E72-3235B4F12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85E1E-033F-4D39-98F1-9902EE4E8844}" type="datetimeFigureOut">
              <a:rPr lang="en-AU" smtClean="0"/>
              <a:t>26/03/2023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262E5D-8C4D-FD1A-EEEE-2EA8EBCB0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6D118D-C4AA-CC8A-0BBF-4CC7DB3F9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55711-0C0E-4350-A6C0-51874E9C352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51982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404916-5169-641B-909D-7A9FF9710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F62031-F3B2-479B-508B-B339B16D6B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079DFC-86B4-DF55-8F76-E42B7BBF0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85E1E-033F-4D39-98F1-9902EE4E8844}" type="datetimeFigureOut">
              <a:rPr lang="en-AU" smtClean="0"/>
              <a:t>26/03/2023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A7CD0C-B3D3-697A-F958-C7B6FECAD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D131B7-795D-2DAA-E3EB-4B8BA5F30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55711-0C0E-4350-A6C0-51874E9C352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82148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8AFF7-4215-6B2E-F402-2D307AF5E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E13994-83AB-F9B8-61F5-82D2610705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5096C7-7ECB-E8E9-A4B5-239CC7F871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3AA8DD-B557-B444-4039-DC7774DF5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85E1E-033F-4D39-98F1-9902EE4E8844}" type="datetimeFigureOut">
              <a:rPr lang="en-AU" smtClean="0"/>
              <a:t>26/03/2023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3DF42E-DEB4-D5A8-5C8C-12D9EF826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4DB95C-C389-00E8-9E49-174443CEB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55711-0C0E-4350-A6C0-51874E9C352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34791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C94C70-C1FE-E967-E38A-27175DA4C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4FF685-B71C-A931-9278-25E12124EE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5F7540-02B4-FAFC-A0C8-D8B0CB83D3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06FECA-CA2D-E17E-4085-2228533196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D878CCA-905F-6781-69DB-5286D4E696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70DA69-EEEC-1EB5-AA84-425286861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85E1E-033F-4D39-98F1-9902EE4E8844}" type="datetimeFigureOut">
              <a:rPr lang="en-AU" smtClean="0"/>
              <a:t>26/03/2023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E2C1697-0721-701A-7854-8A8B29E27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6288BFD-320B-E924-0565-EECE06596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55711-0C0E-4350-A6C0-51874E9C352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94254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6AC0A6-232F-2CA5-9C31-D4DE524D7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9FCAB3-103F-C71B-330A-D9134F50F2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85E1E-033F-4D39-98F1-9902EE4E8844}" type="datetimeFigureOut">
              <a:rPr lang="en-AU" smtClean="0"/>
              <a:t>26/03/2023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EDCEC8-19F1-25D4-3A46-DB9455361A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EF8215-AD41-5C60-FBC7-FAA3D3FDF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55711-0C0E-4350-A6C0-51874E9C352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77340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D1A53A8-96B7-2B29-C7BA-718D9B4CA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85E1E-033F-4D39-98F1-9902EE4E8844}" type="datetimeFigureOut">
              <a:rPr lang="en-AU" smtClean="0"/>
              <a:t>26/03/2023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DDD864-D469-1E20-C024-091C93D76A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297548-8944-CFE3-48AD-6BBAC5964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55711-0C0E-4350-A6C0-51874E9C352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28717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3B9A6-0545-EF96-C931-C8BA05BDA4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9EEA91-5AFA-9BCE-591C-0499F55FC0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762324-39E0-AE23-75B8-20EA27AC21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41EF0A-898B-1919-44A8-D32CE007CD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85E1E-033F-4D39-98F1-9902EE4E8844}" type="datetimeFigureOut">
              <a:rPr lang="en-AU" smtClean="0"/>
              <a:t>26/03/2023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D99387-438D-B422-F643-23043A198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D55D5F-5C83-3646-AAC9-672E5EBFB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55711-0C0E-4350-A6C0-51874E9C352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57532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6978D7-D728-0546-3A1D-99E39D7659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A51B73A-F5A4-A865-97BD-E480CFAED9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D61F28-F605-C2B2-9318-AAB9F7B760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B07394-E2C8-E65D-C0CF-08C7A157BD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85E1E-033F-4D39-98F1-9902EE4E8844}" type="datetimeFigureOut">
              <a:rPr lang="en-AU" smtClean="0"/>
              <a:t>26/03/2023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F6F58F-75A3-06D0-D9A6-65D5B090A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6D25DB-2D1A-FCD7-31DE-1AD8C9BCA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55711-0C0E-4350-A6C0-51874E9C352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01659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9970B4E-6720-5729-A097-E1A577597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D29779-2B78-7B1F-3F45-D1282E7715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DFB439-5367-6151-8A94-15D2F5A3F5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485E1E-033F-4D39-98F1-9902EE4E8844}" type="datetimeFigureOut">
              <a:rPr lang="en-AU" smtClean="0"/>
              <a:t>26/03/2023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1ED2BE-48A8-8DE4-B8E2-BE6C615C51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A08102-8F8B-6391-814C-6F33BE4698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655711-0C0E-4350-A6C0-51874E9C352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46125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13" Type="http://schemas.openxmlformats.org/officeDocument/2006/relationships/image" Target="../media/image42.jpeg"/><Relationship Id="rId18" Type="http://schemas.openxmlformats.org/officeDocument/2006/relationships/image" Target="../media/image47.jpeg"/><Relationship Id="rId3" Type="http://schemas.openxmlformats.org/officeDocument/2006/relationships/notesSlide" Target="../notesSlides/notesSlide9.xml"/><Relationship Id="rId21" Type="http://schemas.openxmlformats.org/officeDocument/2006/relationships/image" Target="../media/image50.jpeg"/><Relationship Id="rId7" Type="http://schemas.openxmlformats.org/officeDocument/2006/relationships/image" Target="../media/image17.png"/><Relationship Id="rId12" Type="http://schemas.openxmlformats.org/officeDocument/2006/relationships/image" Target="../media/image41.png"/><Relationship Id="rId17" Type="http://schemas.openxmlformats.org/officeDocument/2006/relationships/image" Target="../media/image46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5.png"/><Relationship Id="rId20" Type="http://schemas.openxmlformats.org/officeDocument/2006/relationships/image" Target="../media/image49.jpeg"/><Relationship Id="rId1" Type="http://schemas.openxmlformats.org/officeDocument/2006/relationships/tags" Target="../tags/tag1.xml"/><Relationship Id="rId6" Type="http://schemas.openxmlformats.org/officeDocument/2006/relationships/image" Target="../media/image16.jpeg"/><Relationship Id="rId11" Type="http://schemas.openxmlformats.org/officeDocument/2006/relationships/image" Target="../media/image40.png"/><Relationship Id="rId24" Type="http://schemas.openxmlformats.org/officeDocument/2006/relationships/image" Target="../media/image52.jpeg"/><Relationship Id="rId5" Type="http://schemas.openxmlformats.org/officeDocument/2006/relationships/image" Target="../media/image5.png"/><Relationship Id="rId15" Type="http://schemas.openxmlformats.org/officeDocument/2006/relationships/image" Target="../media/image44.png"/><Relationship Id="rId23" Type="http://schemas.openxmlformats.org/officeDocument/2006/relationships/image" Target="../media/image20.png"/><Relationship Id="rId10" Type="http://schemas.openxmlformats.org/officeDocument/2006/relationships/image" Target="../media/image39.png"/><Relationship Id="rId19" Type="http://schemas.openxmlformats.org/officeDocument/2006/relationships/image" Target="../media/image48.jpeg"/><Relationship Id="rId4" Type="http://schemas.openxmlformats.org/officeDocument/2006/relationships/image" Target="../media/image38.jpeg"/><Relationship Id="rId9" Type="http://schemas.openxmlformats.org/officeDocument/2006/relationships/image" Target="../media/image19.png"/><Relationship Id="rId14" Type="http://schemas.openxmlformats.org/officeDocument/2006/relationships/image" Target="../media/image43.png"/><Relationship Id="rId22" Type="http://schemas.openxmlformats.org/officeDocument/2006/relationships/image" Target="../media/image5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image" Target="../media/image40.png"/><Relationship Id="rId7" Type="http://schemas.openxmlformats.org/officeDocument/2006/relationships/image" Target="../media/image5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jpeg"/><Relationship Id="rId5" Type="http://schemas.openxmlformats.org/officeDocument/2006/relationships/image" Target="../media/image3.tiff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6.jpe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3.tiff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57.jpe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7" Type="http://schemas.openxmlformats.org/officeDocument/2006/relationships/image" Target="../media/image6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0.png"/><Relationship Id="rId5" Type="http://schemas.openxmlformats.org/officeDocument/2006/relationships/image" Target="../media/image3.tiff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jpeg"/><Relationship Id="rId13" Type="http://schemas.openxmlformats.org/officeDocument/2006/relationships/image" Target="../media/image70.jpeg"/><Relationship Id="rId3" Type="http://schemas.openxmlformats.org/officeDocument/2006/relationships/image" Target="../media/image2.png"/><Relationship Id="rId7" Type="http://schemas.openxmlformats.org/officeDocument/2006/relationships/image" Target="../media/image64.jpeg"/><Relationship Id="rId12" Type="http://schemas.openxmlformats.org/officeDocument/2006/relationships/image" Target="../media/image6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3.jpeg"/><Relationship Id="rId11" Type="http://schemas.openxmlformats.org/officeDocument/2006/relationships/image" Target="../media/image68.jpeg"/><Relationship Id="rId5" Type="http://schemas.openxmlformats.org/officeDocument/2006/relationships/image" Target="../media/image62.emf"/><Relationship Id="rId10" Type="http://schemas.openxmlformats.org/officeDocument/2006/relationships/image" Target="../media/image67.jpeg"/><Relationship Id="rId4" Type="http://schemas.openxmlformats.org/officeDocument/2006/relationships/image" Target="../media/image3.tiff"/><Relationship Id="rId9" Type="http://schemas.openxmlformats.org/officeDocument/2006/relationships/image" Target="../media/image66.jpeg"/><Relationship Id="rId14" Type="http://schemas.openxmlformats.org/officeDocument/2006/relationships/image" Target="../media/image71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tiff"/><Relationship Id="rId3" Type="http://schemas.openxmlformats.org/officeDocument/2006/relationships/image" Target="../media/image72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73.png"/><Relationship Id="rId4" Type="http://schemas.microsoft.com/office/2007/relationships/hdphoto" Target="../media/hdphoto3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tiff"/><Relationship Id="rId5" Type="http://schemas.openxmlformats.org/officeDocument/2006/relationships/image" Target="../media/image2.png"/><Relationship Id="rId4" Type="http://schemas.openxmlformats.org/officeDocument/2006/relationships/image" Target="../media/image7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7" Type="http://schemas.openxmlformats.org/officeDocument/2006/relationships/image" Target="../media/image3.tif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77.jpeg"/><Relationship Id="rId4" Type="http://schemas.microsoft.com/office/2007/relationships/hdphoto" Target="../media/hdphoto5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tiff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79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3.tiff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png"/><Relationship Id="rId18" Type="http://schemas.openxmlformats.org/officeDocument/2006/relationships/image" Target="../media/image18.gif"/><Relationship Id="rId3" Type="http://schemas.microsoft.com/office/2018/10/relationships/comments" Target="../comments/modernComment_13F_4377FDD5.xml"/><Relationship Id="rId7" Type="http://schemas.openxmlformats.org/officeDocument/2006/relationships/image" Target="../media/image7.png"/><Relationship Id="rId12" Type="http://schemas.openxmlformats.org/officeDocument/2006/relationships/image" Target="../media/image12.jpeg"/><Relationship Id="rId17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6.jpe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jpe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.pn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21.png"/><Relationship Id="rId4" Type="http://schemas.openxmlformats.org/officeDocument/2006/relationships/image" Target="../media/image3.tif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.pn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3.tiff"/><Relationship Id="rId9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3.tiff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eg"/><Relationship Id="rId5" Type="http://schemas.openxmlformats.org/officeDocument/2006/relationships/image" Target="../media/image29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jpe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.tiff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2.png"/><Relationship Id="rId9" Type="http://schemas.openxmlformats.org/officeDocument/2006/relationships/image" Target="../media/image3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4405F-B263-D6AB-43E6-B8AFB06057B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91F4A3-33D9-DD46-75D7-C71157F12C7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588172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arth Horizon #Earth #Horizon #2K #wallpaper #hdwallpaper #desktop in 2022  | Widescreen wallpaper, Computer wallpaper desktop wallpapers, Hd wallpaper">
            <a:extLst>
              <a:ext uri="{FF2B5EF4-FFF2-40B4-BE49-F238E27FC236}">
                <a16:creationId xmlns:a16="http://schemas.microsoft.com/office/drawing/2014/main" id="{F30F490A-5643-F63D-7D73-29FBED05D9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719"/>
          <a:stretch/>
        </p:blipFill>
        <p:spPr bwMode="auto">
          <a:xfrm>
            <a:off x="-59665" y="-436564"/>
            <a:ext cx="12282488" cy="5512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75" name="Group 5">
            <a:extLst>
              <a:ext uri="{FF2B5EF4-FFF2-40B4-BE49-F238E27FC236}">
                <a16:creationId xmlns:a16="http://schemas.microsoft.com/office/drawing/2014/main" id="{00792268-900C-76F5-439D-4CCC0920B75D}"/>
              </a:ext>
            </a:extLst>
          </p:cNvPr>
          <p:cNvGrpSpPr>
            <a:grpSpLocks/>
          </p:cNvGrpSpPr>
          <p:nvPr/>
        </p:nvGrpSpPr>
        <p:grpSpPr bwMode="auto">
          <a:xfrm>
            <a:off x="150813" y="6153545"/>
            <a:ext cx="1660525" cy="568325"/>
            <a:chOff x="8928517" y="941667"/>
            <a:chExt cx="2805796" cy="959214"/>
          </a:xfrm>
        </p:grpSpPr>
        <p:pic>
          <p:nvPicPr>
            <p:cNvPr id="3095" name="Picture 8">
              <a:extLst>
                <a:ext uri="{FF2B5EF4-FFF2-40B4-BE49-F238E27FC236}">
                  <a16:creationId xmlns:a16="http://schemas.microsoft.com/office/drawing/2014/main" id="{08DB5B82-6460-D1B2-9ED1-C78B1F8A94A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35915" y="941667"/>
              <a:ext cx="2798398" cy="875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 Box 2">
              <a:extLst>
                <a:ext uri="{FF2B5EF4-FFF2-40B4-BE49-F238E27FC236}">
                  <a16:creationId xmlns:a16="http://schemas.microsoft.com/office/drawing/2014/main" id="{26CB5FDA-0CF2-DDD6-AF93-F5D96972B9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928517" y="1539167"/>
              <a:ext cx="2797748" cy="3617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 eaLnBrk="1" fontAlgn="auto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AU" sz="500" dirty="0">
                  <a:latin typeface="Arial" panose="020B0604020202020204" pitchFamily="34" charset="0"/>
                  <a:ea typeface="Yu Mincho" panose="02020400000000000000" pitchFamily="18" charset="-128"/>
                  <a:cs typeface="Times New Roman" panose="02020603050405020304" pitchFamily="18" charset="0"/>
                </a:rPr>
                <a:t>CRICOS Provider Code 00301J</a:t>
              </a:r>
              <a:endParaRPr lang="en-AU" sz="1050" dirty="0"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r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600"/>
                </a:spcAft>
                <a:defRPr/>
              </a:pPr>
              <a:r>
                <a:rPr lang="en-US" sz="1050" dirty="0"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en-AU" sz="1050" dirty="0"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BEABAE2-FE5B-70D3-8596-25C040AA58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875" y="1490127"/>
            <a:ext cx="9928225" cy="179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AU" altLang="en-US" b="1" i="1" dirty="0">
                <a:solidFill>
                  <a:schemeClr val="bg1"/>
                </a:solidFill>
                <a:latin typeface="SansaSoft Pro Normal" pitchFamily="2" charset="0"/>
                <a:cs typeface="Calibri" panose="020F0502020204030204" pitchFamily="34" charset="0"/>
              </a:rPr>
              <a:t>CURTIN ACADEMY SUSTAINABLE FUTURE 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AU" altLang="en-US" b="1" i="1" dirty="0">
                <a:solidFill>
                  <a:schemeClr val="bg1"/>
                </a:solidFill>
                <a:latin typeface="SansaSoft Pro Normal" pitchFamily="2" charset="0"/>
                <a:cs typeface="Calibri" panose="020F0502020204030204" pitchFamily="34" charset="0"/>
              </a:rPr>
              <a:t>New Colombo Plan Mobility Program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AU" altLang="en-US" sz="2000" i="1" dirty="0">
                <a:solidFill>
                  <a:schemeClr val="bg1"/>
                </a:solidFill>
                <a:latin typeface="SansaSoft Pro Normal" pitchFamily="2" charset="0"/>
                <a:cs typeface="Calibri" panose="020F0502020204030204" pitchFamily="34" charset="0"/>
              </a:rPr>
              <a:t>Our Sustainable Future: Planet, People, Partnership</a:t>
            </a:r>
            <a:endParaRPr lang="en-AU" altLang="en-US" sz="2000" dirty="0">
              <a:solidFill>
                <a:schemeClr val="bg1"/>
              </a:solidFill>
              <a:latin typeface="SansaSoft Pro Normal" pitchFamily="2" charset="0"/>
              <a:cs typeface="Calibri" panose="020F0502020204030204" pitchFamily="34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AU" altLang="en-US" sz="2000" dirty="0">
                <a:solidFill>
                  <a:schemeClr val="bg1"/>
                </a:solidFill>
                <a:latin typeface="SansaSoft Pro Normal" pitchFamily="2" charset="0"/>
                <a:cs typeface="Calibri" panose="020F0502020204030204" pitchFamily="34" charset="0"/>
              </a:rPr>
              <a:t>Singapore </a:t>
            </a:r>
            <a:endParaRPr lang="en-AU" altLang="en-US" dirty="0">
              <a:solidFill>
                <a:schemeClr val="bg1"/>
              </a:solidFill>
              <a:latin typeface="SansaSoft Pro Normal" pitchFamily="2" charset="0"/>
              <a:cs typeface="Calibri" panose="020F0502020204030204" pitchFamily="34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1400" dirty="0">
                <a:solidFill>
                  <a:schemeClr val="bg1"/>
                </a:solidFill>
                <a:latin typeface="SansaSoft Pro Light" pitchFamily="2" charset="0"/>
                <a:cs typeface="Calibri" panose="020F0502020204030204" pitchFamily="34" charset="0"/>
              </a:rPr>
              <a:t> January 2023</a:t>
            </a:r>
            <a:endParaRPr lang="en-US" altLang="en-US" sz="1400" dirty="0">
              <a:solidFill>
                <a:schemeClr val="bg1"/>
              </a:solidFill>
              <a:latin typeface="SansaSoft Pro Light" pitchFamily="2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sz="2400" dirty="0">
              <a:solidFill>
                <a:schemeClr val="bg1"/>
              </a:solidFill>
              <a:latin typeface="SansaSoft Pro Normal" pitchFamily="2" charset="0"/>
            </a:endParaRPr>
          </a:p>
        </p:txBody>
      </p:sp>
      <p:grpSp>
        <p:nvGrpSpPr>
          <p:cNvPr id="3078" name="Group 23">
            <a:extLst>
              <a:ext uri="{FF2B5EF4-FFF2-40B4-BE49-F238E27FC236}">
                <a16:creationId xmlns:a16="http://schemas.microsoft.com/office/drawing/2014/main" id="{65B5DA30-C258-93D8-4BBD-3C25B9BF54F6}"/>
              </a:ext>
            </a:extLst>
          </p:cNvPr>
          <p:cNvGrpSpPr>
            <a:grpSpLocks/>
          </p:cNvGrpSpPr>
          <p:nvPr/>
        </p:nvGrpSpPr>
        <p:grpSpPr bwMode="auto">
          <a:xfrm>
            <a:off x="3595194" y="5169435"/>
            <a:ext cx="2995341" cy="722773"/>
            <a:chOff x="4236971" y="5076625"/>
            <a:chExt cx="2995351" cy="722549"/>
          </a:xfrm>
        </p:grpSpPr>
        <p:sp>
          <p:nvSpPr>
            <p:cNvPr id="3083" name="TextBox 11">
              <a:extLst>
                <a:ext uri="{FF2B5EF4-FFF2-40B4-BE49-F238E27FC236}">
                  <a16:creationId xmlns:a16="http://schemas.microsoft.com/office/drawing/2014/main" id="{4383AF4C-0543-E31D-7CAD-4EE7746164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36971" y="5076625"/>
              <a:ext cx="2995351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AU" altLang="en-US" sz="1000" b="1" dirty="0"/>
                <a:t>Proud Collaborators</a:t>
              </a:r>
            </a:p>
          </p:txBody>
        </p:sp>
        <p:pic>
          <p:nvPicPr>
            <p:cNvPr id="3093" name="Picture 32" descr="New Colombo Plan">
              <a:extLst>
                <a:ext uri="{FF2B5EF4-FFF2-40B4-BE49-F238E27FC236}">
                  <a16:creationId xmlns:a16="http://schemas.microsoft.com/office/drawing/2014/main" id="{D3EA264F-2C79-3510-4AEF-E1201693C8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3240" y="5382771"/>
              <a:ext cx="1326984" cy="4119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94" name="Picture 36" descr="Australian Government Logo PNG Vector (EPS) Free Download">
              <a:extLst>
                <a:ext uri="{FF2B5EF4-FFF2-40B4-BE49-F238E27FC236}">
                  <a16:creationId xmlns:a16="http://schemas.microsoft.com/office/drawing/2014/main" id="{EFD79C6A-C40B-5F46-41BA-6A521B50C6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35842" y="5378284"/>
              <a:ext cx="836205" cy="4208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9E4FFADD-9C62-2F55-6110-A70F3FF8F8F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982" t="16117" r="17954" b="14921"/>
          <a:stretch/>
        </p:blipFill>
        <p:spPr>
          <a:xfrm>
            <a:off x="1702888" y="134097"/>
            <a:ext cx="560700" cy="613135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864301F4-B383-368B-7D5D-4644391F9F95}"/>
              </a:ext>
            </a:extLst>
          </p:cNvPr>
          <p:cNvSpPr/>
          <p:nvPr/>
        </p:nvSpPr>
        <p:spPr>
          <a:xfrm>
            <a:off x="342900" y="481193"/>
            <a:ext cx="2535238" cy="24923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lnSpc>
                <a:spcPts val="1240"/>
              </a:lnSpc>
              <a:spcBef>
                <a:spcPts val="0"/>
              </a:spcBef>
              <a:spcAft>
                <a:spcPts val="300"/>
              </a:spcAft>
              <a:defRPr/>
            </a:pPr>
            <a:r>
              <a:rPr lang="en-AU" sz="1200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The CURTIN ACADEMY</a:t>
            </a:r>
          </a:p>
        </p:txBody>
      </p:sp>
      <p:pic>
        <p:nvPicPr>
          <p:cNvPr id="3081" name="Picture 27">
            <a:extLst>
              <a:ext uri="{FF2B5EF4-FFF2-40B4-BE49-F238E27FC236}">
                <a16:creationId xmlns:a16="http://schemas.microsoft.com/office/drawing/2014/main" id="{11B94D5B-46A2-CBB7-767A-5755EFB7B4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6875" y="730430"/>
            <a:ext cx="1819275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2" name="TextBox 29">
            <a:extLst>
              <a:ext uri="{FF2B5EF4-FFF2-40B4-BE49-F238E27FC236}">
                <a16:creationId xmlns:a16="http://schemas.microsoft.com/office/drawing/2014/main" id="{1F9AAF03-A6A7-BACB-4BCA-80728DBF25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125" y="5999558"/>
            <a:ext cx="299561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AU" altLang="en-US" sz="1000" b="1" dirty="0"/>
              <a:t>Hosted by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6D4EFF9-C953-82B9-EC52-1E7E715D2761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1386" y="5218028"/>
            <a:ext cx="977725" cy="766252"/>
          </a:xfrm>
          <a:prstGeom prst="rect">
            <a:avLst/>
          </a:prstGeom>
        </p:spPr>
      </p:pic>
      <p:pic>
        <p:nvPicPr>
          <p:cNvPr id="1026" name="Picture 2" descr="Curtin University logo">
            <a:extLst>
              <a:ext uri="{FF2B5EF4-FFF2-40B4-BE49-F238E27FC236}">
                <a16:creationId xmlns:a16="http://schemas.microsoft.com/office/drawing/2014/main" id="{40D8E391-F10C-354E-8F39-2721ABC9F4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74940" y="6220097"/>
            <a:ext cx="1569279" cy="400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Urban Redevelopment Authority | Land Portal">
            <a:extLst>
              <a:ext uri="{FF2B5EF4-FFF2-40B4-BE49-F238E27FC236}">
                <a16:creationId xmlns:a16="http://schemas.microsoft.com/office/drawing/2014/main" id="{A9754227-B3E1-8E46-A992-A21A763D65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205" y="5470835"/>
            <a:ext cx="1155771" cy="434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esignSingapore - Dexigner">
            <a:extLst>
              <a:ext uri="{FF2B5EF4-FFF2-40B4-BE49-F238E27FC236}">
                <a16:creationId xmlns:a16="http://schemas.microsoft.com/office/drawing/2014/main" id="{41473E47-BB1F-2E45-A721-A4FA9BF702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058973" y="5428394"/>
            <a:ext cx="349321" cy="481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长信传媒GHY Culture &amp; Media">
            <a:extLst>
              <a:ext uri="{FF2B5EF4-FFF2-40B4-BE49-F238E27FC236}">
                <a16:creationId xmlns:a16="http://schemas.microsoft.com/office/drawing/2014/main" id="{F10DBD83-4E2E-5948-A2A2-9AB2CE63F6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15230" y="5454464"/>
            <a:ext cx="1327489" cy="414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1819-2019 - SICC MemberCONNECT Issue #223">
            <a:extLst>
              <a:ext uri="{FF2B5EF4-FFF2-40B4-BE49-F238E27FC236}">
                <a16:creationId xmlns:a16="http://schemas.microsoft.com/office/drawing/2014/main" id="{D3F485D5-E2BF-8248-95D2-9A9B564771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24450" y="6279223"/>
            <a:ext cx="1327489" cy="279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National Parks Board - Wikipedia">
            <a:extLst>
              <a:ext uri="{FF2B5EF4-FFF2-40B4-BE49-F238E27FC236}">
                <a16:creationId xmlns:a16="http://schemas.microsoft.com/office/drawing/2014/main" id="{C55F617D-EAB8-7D42-82FB-E553BD03B9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25366" y="6146228"/>
            <a:ext cx="493745" cy="534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Asian Detours | Experience Design Specialist | Singapore">
            <a:extLst>
              <a:ext uri="{FF2B5EF4-FFF2-40B4-BE49-F238E27FC236}">
                <a16:creationId xmlns:a16="http://schemas.microsoft.com/office/drawing/2014/main" id="{7AC8EC3F-C62C-184C-B729-44F4096A1F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19111" y="6008704"/>
            <a:ext cx="766252" cy="766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Nanyang Technological University - NTU Singapore">
            <a:extLst>
              <a:ext uri="{FF2B5EF4-FFF2-40B4-BE49-F238E27FC236}">
                <a16:creationId xmlns:a16="http://schemas.microsoft.com/office/drawing/2014/main" id="{8FB95D50-E1E8-D54F-9BB2-D7B558FF49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885363" y="6123697"/>
            <a:ext cx="1177780" cy="536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NUS Identity - Logo Colour and Background">
            <a:extLst>
              <a:ext uri="{FF2B5EF4-FFF2-40B4-BE49-F238E27FC236}">
                <a16:creationId xmlns:a16="http://schemas.microsoft.com/office/drawing/2014/main" id="{DF113CC7-BDBA-5E42-804A-256167F271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178975" y="6192470"/>
            <a:ext cx="858876" cy="419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Management, Office Administration and Employability Skills – Enabling  Village">
            <a:extLst>
              <a:ext uri="{FF2B5EF4-FFF2-40B4-BE49-F238E27FC236}">
                <a16:creationId xmlns:a16="http://schemas.microsoft.com/office/drawing/2014/main" id="{D1D0538F-6335-C34F-B759-DB2EEF14CB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44493" y="6236421"/>
            <a:ext cx="1143441" cy="361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YWCA Fort Canning | Dhoby Ghaut">
            <a:extLst>
              <a:ext uri="{FF2B5EF4-FFF2-40B4-BE49-F238E27FC236}">
                <a16:creationId xmlns:a16="http://schemas.microsoft.com/office/drawing/2014/main" id="{DD9B533B-E206-814C-AE51-2A4C882C06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563326" y="5380121"/>
            <a:ext cx="699178" cy="628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Hotels in Singapore, Singapore | The Fullerton Hotel Singapore | Historic  Hotels in Southeast Asia">
            <a:extLst>
              <a:ext uri="{FF2B5EF4-FFF2-40B4-BE49-F238E27FC236}">
                <a16:creationId xmlns:a16="http://schemas.microsoft.com/office/drawing/2014/main" id="{F7E20F46-656B-654B-849D-FD50539CC5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28829" y="6192470"/>
            <a:ext cx="1178753" cy="536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E3829421-7125-2547-AE3D-32E9EB1DA546}"/>
              </a:ext>
            </a:extLst>
          </p:cNvPr>
          <p:cNvPicPr>
            <a:picLocks noChangeAspect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813" y="5445968"/>
            <a:ext cx="1343575" cy="466879"/>
          </a:xfrm>
          <a:prstGeom prst="rect">
            <a:avLst/>
          </a:prstGeom>
        </p:spPr>
      </p:pic>
      <p:sp>
        <p:nvSpPr>
          <p:cNvPr id="29" name="TextBox 29">
            <a:extLst>
              <a:ext uri="{FF2B5EF4-FFF2-40B4-BE49-F238E27FC236}">
                <a16:creationId xmlns:a16="http://schemas.microsoft.com/office/drawing/2014/main" id="{FF1EA841-2B0C-C345-89C9-F092FE09A0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124" y="5176589"/>
            <a:ext cx="299561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AU" altLang="en-US" sz="1000" b="1" dirty="0"/>
              <a:t>Organiser</a:t>
            </a:r>
          </a:p>
        </p:txBody>
      </p:sp>
      <p:pic>
        <p:nvPicPr>
          <p:cNvPr id="30" name="Picture 2" descr="Liteleaf Pte Ltd - Home | Facebook">
            <a:extLst>
              <a:ext uri="{FF2B5EF4-FFF2-40B4-BE49-F238E27FC236}">
                <a16:creationId xmlns:a16="http://schemas.microsoft.com/office/drawing/2014/main" id="{8F946AC8-3D47-6143-894E-D9512A501A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29578" y="5365113"/>
            <a:ext cx="662466" cy="662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53694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588"/>
    </mc:Choice>
    <mc:Fallback xmlns="">
      <p:transition spd="slow" advTm="16588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Curtin University logo">
            <a:extLst>
              <a:ext uri="{FF2B5EF4-FFF2-40B4-BE49-F238E27FC236}">
                <a16:creationId xmlns:a16="http://schemas.microsoft.com/office/drawing/2014/main" id="{2ACE80EB-03B5-0946-BB8F-084CABAF75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0183" y="1664276"/>
            <a:ext cx="1757713" cy="448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20C95510-3643-554D-87A8-D556912BB06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605" y="3627059"/>
            <a:ext cx="1874294" cy="651299"/>
          </a:xfrm>
          <a:prstGeom prst="rect">
            <a:avLst/>
          </a:prstGeom>
        </p:spPr>
      </p:pic>
      <p:sp>
        <p:nvSpPr>
          <p:cNvPr id="10" name="Text Box 14">
            <a:extLst>
              <a:ext uri="{FF2B5EF4-FFF2-40B4-BE49-F238E27FC236}">
                <a16:creationId xmlns:a16="http://schemas.microsoft.com/office/drawing/2014/main" id="{2E2C6D91-6D1C-E34A-AA0A-55A5E947E3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183" y="4466377"/>
            <a:ext cx="2023720" cy="1185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AU" altLang="en-US" sz="1200" dirty="0">
                <a:solidFill>
                  <a:srgbClr val="BF8F00"/>
                </a:solidFill>
                <a:latin typeface="Century Gothic" panose="020B0502020202020204" pitchFamily="34" charset="0"/>
              </a:rPr>
              <a:t>PEOPLE</a:t>
            </a:r>
            <a:endParaRPr lang="en-AU" altLang="en-US" sz="1200" dirty="0">
              <a:latin typeface="Century Gothic" panose="020B0502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buFontTx/>
              <a:buNone/>
            </a:pPr>
            <a:r>
              <a:rPr lang="en-AU" altLang="en-US" sz="900" dirty="0">
                <a:latin typeface="Century Gothic" panose="020B0502020202020204" pitchFamily="34" charset="0"/>
              </a:rPr>
              <a:t>people-centred</a:t>
            </a:r>
            <a:endParaRPr lang="en-AU" altLang="en-US" sz="1800" dirty="0">
              <a:latin typeface="Century Gothic" panose="020B0502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AU" altLang="en-US" sz="1200" dirty="0">
                <a:solidFill>
                  <a:srgbClr val="BF8F00"/>
                </a:solidFill>
                <a:latin typeface="Century Gothic" panose="020B0502020202020204" pitchFamily="34" charset="0"/>
              </a:rPr>
              <a:t>PEDAGOGY</a:t>
            </a:r>
            <a:endParaRPr lang="en-AU" altLang="en-US" sz="1200" dirty="0">
              <a:latin typeface="Century Gothic" panose="020B0502020202020204" pitchFamily="34" charset="0"/>
            </a:endParaRPr>
          </a:p>
          <a:p>
            <a:pPr eaLnBrk="1" hangingPunct="1">
              <a:lnSpc>
                <a:spcPts val="12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AU" altLang="en-US" sz="900" dirty="0">
                <a:latin typeface="Century Gothic" panose="020B0502020202020204" pitchFamily="34" charset="0"/>
              </a:rPr>
              <a:t>globally-placed</a:t>
            </a:r>
            <a:endParaRPr lang="en-AU" altLang="en-US" sz="1800" dirty="0">
              <a:latin typeface="Century Gothic" panose="020B0502020202020204" pitchFamily="34" charset="0"/>
            </a:endParaRPr>
          </a:p>
          <a:p>
            <a:pPr eaLnBrk="1" hangingPunct="1">
              <a:lnSpc>
                <a:spcPts val="1000"/>
              </a:lnSpc>
              <a:spcBef>
                <a:spcPct val="0"/>
              </a:spcBef>
              <a:buFontTx/>
              <a:buNone/>
            </a:pPr>
            <a:r>
              <a:rPr lang="en-AU" altLang="en-US" sz="1200" dirty="0">
                <a:solidFill>
                  <a:srgbClr val="BF8F00"/>
                </a:solidFill>
                <a:latin typeface="Century Gothic" panose="020B0502020202020204" pitchFamily="34" charset="0"/>
              </a:rPr>
              <a:t>PRACTICE</a:t>
            </a:r>
            <a:endParaRPr lang="en-AU" altLang="en-US" sz="1200" dirty="0">
              <a:latin typeface="Century Gothic" panose="020B0502020202020204" pitchFamily="34" charset="0"/>
            </a:endParaRPr>
          </a:p>
          <a:p>
            <a:pPr eaLnBrk="1" hangingPunct="1">
              <a:lnSpc>
                <a:spcPts val="1100"/>
              </a:lnSpc>
              <a:spcBef>
                <a:spcPct val="0"/>
              </a:spcBef>
              <a:buFontTx/>
              <a:buNone/>
            </a:pPr>
            <a:r>
              <a:rPr lang="en-AU" altLang="en-US" sz="900" dirty="0">
                <a:latin typeface="Century Gothic" panose="020B0502020202020204" pitchFamily="34" charset="0"/>
              </a:rPr>
              <a:t>paradigm-shifters</a:t>
            </a:r>
            <a:endParaRPr lang="en-AU" altLang="en-US" sz="1800" dirty="0">
              <a:latin typeface="Century Gothic" panose="020B0502020202020204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88E9695-24A0-E04C-B7BF-D8E9B1D8FB45}"/>
              </a:ext>
            </a:extLst>
          </p:cNvPr>
          <p:cNvCxnSpPr>
            <a:cxnSpLocks/>
          </p:cNvCxnSpPr>
          <p:nvPr/>
        </p:nvCxnSpPr>
        <p:spPr bwMode="auto">
          <a:xfrm>
            <a:off x="367529" y="3429000"/>
            <a:ext cx="1685925" cy="0"/>
          </a:xfrm>
          <a:prstGeom prst="line">
            <a:avLst/>
          </a:prstGeom>
          <a:ln w="19050" cap="rnd">
            <a:solidFill>
              <a:schemeClr val="accent4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7">
            <a:extLst>
              <a:ext uri="{FF2B5EF4-FFF2-40B4-BE49-F238E27FC236}">
                <a16:creationId xmlns:a16="http://schemas.microsoft.com/office/drawing/2014/main" id="{E9E2A7E5-2CB9-E54A-93F6-CDCFBB51D6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7787" y="5775332"/>
            <a:ext cx="1874294" cy="585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2">
            <a:extLst>
              <a:ext uri="{FF2B5EF4-FFF2-40B4-BE49-F238E27FC236}">
                <a16:creationId xmlns:a16="http://schemas.microsoft.com/office/drawing/2014/main" id="{48F80115-5542-AB43-9790-52C228A7D2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605" y="6171288"/>
            <a:ext cx="2001837" cy="29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fontAlgn="auto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AU" sz="500" dirty="0">
                <a:latin typeface="Arial" panose="020B060402020202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CRICOS Provider Code 00301J</a:t>
            </a:r>
            <a:endParaRPr lang="en-AU" sz="105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050" dirty="0"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AU" sz="105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87F2069-804F-B04E-A88F-BA8335D05AFE}"/>
              </a:ext>
            </a:extLst>
          </p:cNvPr>
          <p:cNvCxnSpPr>
            <a:cxnSpLocks/>
          </p:cNvCxnSpPr>
          <p:nvPr/>
        </p:nvCxnSpPr>
        <p:spPr bwMode="auto">
          <a:xfrm>
            <a:off x="367529" y="5694797"/>
            <a:ext cx="1685925" cy="0"/>
          </a:xfrm>
          <a:prstGeom prst="line">
            <a:avLst/>
          </a:prstGeom>
          <a:ln w="19050" cap="rnd">
            <a:solidFill>
              <a:schemeClr val="accent4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Box 14">
            <a:extLst>
              <a:ext uri="{FF2B5EF4-FFF2-40B4-BE49-F238E27FC236}">
                <a16:creationId xmlns:a16="http://schemas.microsoft.com/office/drawing/2014/main" id="{B115835E-852C-2343-A1CD-3E74E47B5D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183" y="352375"/>
            <a:ext cx="1773271" cy="555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AU" altLang="en-US" sz="3200" b="1" dirty="0">
                <a:latin typeface="Century Gothic" panose="020B0502020202020204" pitchFamily="34" charset="0"/>
              </a:rPr>
              <a:t>CAI3SP</a:t>
            </a:r>
          </a:p>
        </p:txBody>
      </p:sp>
      <p:sp>
        <p:nvSpPr>
          <p:cNvPr id="18" name="Text Box 14">
            <a:extLst>
              <a:ext uri="{FF2B5EF4-FFF2-40B4-BE49-F238E27FC236}">
                <a16:creationId xmlns:a16="http://schemas.microsoft.com/office/drawing/2014/main" id="{71E9CA8F-D370-3E49-9261-28155ECDDA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183" y="1328969"/>
            <a:ext cx="1773271" cy="335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AU" altLang="en-US" sz="1300" b="1" dirty="0">
                <a:latin typeface="DengXian" panose="02010600030101010101" pitchFamily="2" charset="-122"/>
                <a:ea typeface="DengXian" panose="02010600030101010101" pitchFamily="2" charset="-122"/>
              </a:rPr>
              <a:t>ACKNOWLEDGMENT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808DB9B-BA8A-6E4C-97EC-7891251880D2}"/>
              </a:ext>
            </a:extLst>
          </p:cNvPr>
          <p:cNvCxnSpPr>
            <a:cxnSpLocks/>
          </p:cNvCxnSpPr>
          <p:nvPr/>
        </p:nvCxnSpPr>
        <p:spPr bwMode="auto">
          <a:xfrm>
            <a:off x="351971" y="1205818"/>
            <a:ext cx="1685925" cy="0"/>
          </a:xfrm>
          <a:prstGeom prst="line">
            <a:avLst/>
          </a:prstGeom>
          <a:ln w="19050" cap="rnd">
            <a:solidFill>
              <a:schemeClr val="accent4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4BA3292E-0894-F542-A47E-ED6710587762}"/>
              </a:ext>
            </a:extLst>
          </p:cNvPr>
          <p:cNvSpPr txBox="1">
            <a:spLocks/>
          </p:cNvSpPr>
          <p:nvPr/>
        </p:nvSpPr>
        <p:spPr>
          <a:xfrm>
            <a:off x="2535473" y="4358036"/>
            <a:ext cx="2818219" cy="200274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r>
              <a:rPr lang="en-US" sz="1000" dirty="0">
                <a:latin typeface="DengXian Light" panose="02010600030101010101" pitchFamily="2" charset="-122"/>
                <a:ea typeface="DengXian Light" panose="02010600030101010101" pitchFamily="2" charset="-122"/>
              </a:rPr>
              <a:t>(Clockwise From Top Left)</a:t>
            </a:r>
            <a:br>
              <a:rPr lang="en-US" sz="1200" b="1" dirty="0">
                <a:latin typeface="DengXian" panose="02010600030101010101" pitchFamily="2" charset="-122"/>
                <a:ea typeface="DengXian" panose="02010600030101010101" pitchFamily="2" charset="-122"/>
              </a:rPr>
            </a:br>
            <a:br>
              <a:rPr lang="en-US" sz="800" b="1" dirty="0">
                <a:latin typeface="DengXian" panose="02010600030101010101" pitchFamily="2" charset="-122"/>
                <a:ea typeface="DengXian" panose="02010600030101010101" pitchFamily="2" charset="-122"/>
              </a:rPr>
            </a:br>
            <a:r>
              <a:rPr lang="en-US" sz="1400" b="1" dirty="0">
                <a:latin typeface="DengXian" panose="02010600030101010101" pitchFamily="2" charset="-122"/>
                <a:ea typeface="DengXian" panose="02010600030101010101" pitchFamily="2" charset="-122"/>
              </a:rPr>
              <a:t>Professor Linley Lord</a:t>
            </a:r>
            <a:br>
              <a:rPr lang="en-US" sz="1400" b="1" dirty="0">
                <a:latin typeface="DengXian" panose="02010600030101010101" pitchFamily="2" charset="-122"/>
                <a:ea typeface="DengXian" panose="02010600030101010101" pitchFamily="2" charset="-122"/>
              </a:rPr>
            </a:br>
            <a:r>
              <a:rPr lang="en-US" sz="1000" dirty="0">
                <a:latin typeface="DengXian" panose="02010600030101010101" pitchFamily="2" charset="-122"/>
                <a:ea typeface="DengXian" panose="02010600030101010101" pitchFamily="2" charset="-122"/>
              </a:rPr>
              <a:t>President &amp; Pro Vice-Chancellor</a:t>
            </a:r>
            <a:br>
              <a:rPr lang="en-US" sz="1000" dirty="0">
                <a:latin typeface="DengXian" panose="02010600030101010101" pitchFamily="2" charset="-122"/>
                <a:ea typeface="DengXian" panose="02010600030101010101" pitchFamily="2" charset="-122"/>
              </a:rPr>
            </a:br>
            <a:r>
              <a:rPr lang="en-US" sz="1000" dirty="0">
                <a:latin typeface="DengXian" panose="02010600030101010101" pitchFamily="2" charset="-122"/>
                <a:ea typeface="DengXian" panose="02010600030101010101" pitchFamily="2" charset="-122"/>
              </a:rPr>
              <a:t>Curtin Singapore</a:t>
            </a:r>
          </a:p>
          <a:p>
            <a:pPr algn="r" fontAlgn="auto">
              <a:spcAft>
                <a:spcPts val="0"/>
              </a:spcAft>
              <a:defRPr/>
            </a:pPr>
            <a:r>
              <a:rPr lang="en-US" sz="1400" b="1" dirty="0">
                <a:latin typeface="DengXian" panose="02010600030101010101" pitchFamily="2" charset="-122"/>
                <a:ea typeface="DengXian" panose="02010600030101010101" pitchFamily="2" charset="-122"/>
              </a:rPr>
              <a:t>Dr Carolyn Koh</a:t>
            </a:r>
            <a:br>
              <a:rPr lang="en-US" sz="1400" b="1" dirty="0">
                <a:latin typeface="DengXian" panose="02010600030101010101" pitchFamily="2" charset="-122"/>
                <a:ea typeface="DengXian" panose="02010600030101010101" pitchFamily="2" charset="-122"/>
              </a:rPr>
            </a:br>
            <a:r>
              <a:rPr lang="en-US" sz="1000" dirty="0">
                <a:latin typeface="DengXian" panose="02010600030101010101" pitchFamily="2" charset="-122"/>
                <a:ea typeface="DengXian" panose="02010600030101010101" pitchFamily="2" charset="-122"/>
              </a:rPr>
              <a:t>Director Research, External Engagement</a:t>
            </a:r>
            <a:br>
              <a:rPr lang="en-US" sz="1000" dirty="0">
                <a:latin typeface="DengXian" panose="02010600030101010101" pitchFamily="2" charset="-122"/>
                <a:ea typeface="DengXian" panose="02010600030101010101" pitchFamily="2" charset="-122"/>
              </a:rPr>
            </a:br>
            <a:r>
              <a:rPr lang="en-US" sz="1000" dirty="0">
                <a:latin typeface="DengXian" panose="02010600030101010101" pitchFamily="2" charset="-122"/>
                <a:ea typeface="DengXian" panose="02010600030101010101" pitchFamily="2" charset="-122"/>
              </a:rPr>
              <a:t>Curtin Singapore</a:t>
            </a:r>
          </a:p>
          <a:p>
            <a:pPr algn="r" fontAlgn="auto">
              <a:spcAft>
                <a:spcPts val="0"/>
              </a:spcAft>
              <a:defRPr/>
            </a:pPr>
            <a:r>
              <a:rPr lang="en-US" sz="1400" b="1" dirty="0" err="1">
                <a:latin typeface="DengXian" panose="02010600030101010101" pitchFamily="2" charset="-122"/>
                <a:ea typeface="DengXian" panose="02010600030101010101" pitchFamily="2" charset="-122"/>
              </a:rPr>
              <a:t>Ms</a:t>
            </a:r>
            <a:r>
              <a:rPr lang="en-US" sz="1400" b="1" dirty="0">
                <a:latin typeface="DengXian" panose="02010600030101010101" pitchFamily="2" charset="-122"/>
                <a:ea typeface="DengXian" panose="02010600030101010101" pitchFamily="2" charset="-122"/>
              </a:rPr>
              <a:t> Lee Nah Wong</a:t>
            </a:r>
            <a:br>
              <a:rPr lang="en-US" sz="1400" b="1" dirty="0">
                <a:latin typeface="DengXian" panose="02010600030101010101" pitchFamily="2" charset="-122"/>
                <a:ea typeface="DengXian" panose="02010600030101010101" pitchFamily="2" charset="-122"/>
              </a:rPr>
            </a:br>
            <a:r>
              <a:rPr lang="en-US" sz="1000" dirty="0">
                <a:latin typeface="DengXian" panose="02010600030101010101" pitchFamily="2" charset="-122"/>
                <a:ea typeface="DengXian" panose="02010600030101010101" pitchFamily="2" charset="-122"/>
              </a:rPr>
              <a:t>Director of Academic Services</a:t>
            </a:r>
            <a:br>
              <a:rPr lang="en-US" sz="1000" dirty="0">
                <a:latin typeface="DengXian" panose="02010600030101010101" pitchFamily="2" charset="-122"/>
                <a:ea typeface="DengXian" panose="02010600030101010101" pitchFamily="2" charset="-122"/>
              </a:rPr>
            </a:br>
            <a:r>
              <a:rPr lang="en-US" sz="1000" dirty="0">
                <a:latin typeface="DengXian" panose="02010600030101010101" pitchFamily="2" charset="-122"/>
                <a:ea typeface="DengXian" panose="02010600030101010101" pitchFamily="2" charset="-122"/>
              </a:rPr>
              <a:t>Curtin Singapore</a:t>
            </a:r>
          </a:p>
          <a:p>
            <a:pPr algn="r" fontAlgn="auto">
              <a:spcAft>
                <a:spcPts val="0"/>
              </a:spcAft>
              <a:defRPr/>
            </a:pPr>
            <a:endParaRPr lang="en-US" sz="1000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95E6AE0-D5C0-0246-B1D3-28821544AB52}"/>
              </a:ext>
            </a:extLst>
          </p:cNvPr>
          <p:cNvGrpSpPr/>
          <p:nvPr/>
        </p:nvGrpSpPr>
        <p:grpSpPr>
          <a:xfrm>
            <a:off x="5851269" y="326524"/>
            <a:ext cx="5395316" cy="6034255"/>
            <a:chOff x="5851269" y="326524"/>
            <a:chExt cx="5395316" cy="6034255"/>
          </a:xfrm>
        </p:grpSpPr>
        <p:pic>
          <p:nvPicPr>
            <p:cNvPr id="23" name="Picture 22" descr="Prof Linley Lord">
              <a:extLst>
                <a:ext uri="{FF2B5EF4-FFF2-40B4-BE49-F238E27FC236}">
                  <a16:creationId xmlns:a16="http://schemas.microsoft.com/office/drawing/2014/main" id="{5F838B99-91AA-724B-B380-7D7338034C1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email"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851269" y="346814"/>
              <a:ext cx="2606328" cy="28994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6FABE432-44DE-424E-AB20-739ACB1931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email"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621981" y="326524"/>
              <a:ext cx="2596255" cy="2919712"/>
            </a:xfrm>
            <a:prstGeom prst="rect">
              <a:avLst/>
            </a:prstGeom>
          </p:spPr>
        </p:pic>
        <p:pic>
          <p:nvPicPr>
            <p:cNvPr id="25" name="Picture 2" descr="Lee Nah Wong - Director of Academic Services - Curtin Singapore | LinkedIn">
              <a:extLst>
                <a:ext uri="{FF2B5EF4-FFF2-40B4-BE49-F238E27FC236}">
                  <a16:creationId xmlns:a16="http://schemas.microsoft.com/office/drawing/2014/main" id="{0299ECA2-F32D-D040-9854-DD2C98D4FA1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email"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8621981" y="3461357"/>
              <a:ext cx="2624604" cy="28994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3" name="Text Box 14">
            <a:extLst>
              <a:ext uri="{FF2B5EF4-FFF2-40B4-BE49-F238E27FC236}">
                <a16:creationId xmlns:a16="http://schemas.microsoft.com/office/drawing/2014/main" id="{96B9A7AE-A6D0-494B-9BC0-AC7AC56D26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183" y="2237826"/>
            <a:ext cx="1874294" cy="464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AU" altLang="en-US" sz="1300" b="1" dirty="0">
                <a:solidFill>
                  <a:srgbClr val="CE95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NCP03 - SINGAPORE</a:t>
            </a:r>
            <a:br>
              <a:rPr lang="en-AU" altLang="en-US" sz="1300" b="1" dirty="0">
                <a:solidFill>
                  <a:srgbClr val="CE95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</a:br>
            <a:r>
              <a:rPr lang="en-AU" altLang="en-US" sz="1300" b="1" dirty="0">
                <a:solidFill>
                  <a:srgbClr val="CE95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Curtin Singapore Staff</a:t>
            </a:r>
          </a:p>
        </p:txBody>
      </p:sp>
    </p:spTree>
    <p:extLst>
      <p:ext uri="{BB962C8B-B14F-4D97-AF65-F5344CB8AC3E}">
        <p14:creationId xmlns:p14="http://schemas.microsoft.com/office/powerpoint/2010/main" val="18295673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7">
            <a:extLst>
              <a:ext uri="{FF2B5EF4-FFF2-40B4-BE49-F238E27FC236}">
                <a16:creationId xmlns:a16="http://schemas.microsoft.com/office/drawing/2014/main" id="{BD8776CD-D1CA-D442-BC23-157747ECFE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8474" y="1567872"/>
            <a:ext cx="1874294" cy="585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20C95510-3643-554D-87A8-D556912BB06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605" y="3627059"/>
            <a:ext cx="1874294" cy="651299"/>
          </a:xfrm>
          <a:prstGeom prst="rect">
            <a:avLst/>
          </a:prstGeom>
        </p:spPr>
      </p:pic>
      <p:sp>
        <p:nvSpPr>
          <p:cNvPr id="10" name="Text Box 14">
            <a:extLst>
              <a:ext uri="{FF2B5EF4-FFF2-40B4-BE49-F238E27FC236}">
                <a16:creationId xmlns:a16="http://schemas.microsoft.com/office/drawing/2014/main" id="{2E2C6D91-6D1C-E34A-AA0A-55A5E947E3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183" y="4466377"/>
            <a:ext cx="2023720" cy="1185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AU" altLang="en-US" sz="1200" dirty="0">
                <a:solidFill>
                  <a:srgbClr val="BF8F00"/>
                </a:solidFill>
                <a:latin typeface="Century Gothic" panose="020B0502020202020204" pitchFamily="34" charset="0"/>
              </a:rPr>
              <a:t>PEOPLE</a:t>
            </a:r>
            <a:endParaRPr lang="en-AU" altLang="en-US" sz="1200" dirty="0">
              <a:latin typeface="Century Gothic" panose="020B0502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buFontTx/>
              <a:buNone/>
            </a:pPr>
            <a:r>
              <a:rPr lang="en-AU" altLang="en-US" sz="900" dirty="0">
                <a:latin typeface="Century Gothic" panose="020B0502020202020204" pitchFamily="34" charset="0"/>
              </a:rPr>
              <a:t>people-centred</a:t>
            </a:r>
            <a:endParaRPr lang="en-AU" altLang="en-US" sz="1800" dirty="0">
              <a:latin typeface="Century Gothic" panose="020B0502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AU" altLang="en-US" sz="1200" dirty="0">
                <a:solidFill>
                  <a:srgbClr val="BF8F00"/>
                </a:solidFill>
                <a:latin typeface="Century Gothic" panose="020B0502020202020204" pitchFamily="34" charset="0"/>
              </a:rPr>
              <a:t>PEDAGOGY</a:t>
            </a:r>
            <a:endParaRPr lang="en-AU" altLang="en-US" sz="1200" dirty="0">
              <a:latin typeface="Century Gothic" panose="020B0502020202020204" pitchFamily="34" charset="0"/>
            </a:endParaRPr>
          </a:p>
          <a:p>
            <a:pPr eaLnBrk="1" hangingPunct="1">
              <a:lnSpc>
                <a:spcPts val="12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AU" altLang="en-US" sz="900" dirty="0">
                <a:latin typeface="Century Gothic" panose="020B0502020202020204" pitchFamily="34" charset="0"/>
              </a:rPr>
              <a:t>globally-placed</a:t>
            </a:r>
            <a:endParaRPr lang="en-AU" altLang="en-US" sz="1800" dirty="0">
              <a:latin typeface="Century Gothic" panose="020B0502020202020204" pitchFamily="34" charset="0"/>
            </a:endParaRPr>
          </a:p>
          <a:p>
            <a:pPr eaLnBrk="1" hangingPunct="1">
              <a:lnSpc>
                <a:spcPts val="1000"/>
              </a:lnSpc>
              <a:spcBef>
                <a:spcPct val="0"/>
              </a:spcBef>
              <a:buFontTx/>
              <a:buNone/>
            </a:pPr>
            <a:r>
              <a:rPr lang="en-AU" altLang="en-US" sz="1200" dirty="0">
                <a:solidFill>
                  <a:srgbClr val="BF8F00"/>
                </a:solidFill>
                <a:latin typeface="Century Gothic" panose="020B0502020202020204" pitchFamily="34" charset="0"/>
              </a:rPr>
              <a:t>PRACTICE</a:t>
            </a:r>
            <a:endParaRPr lang="en-AU" altLang="en-US" sz="1200" dirty="0">
              <a:latin typeface="Century Gothic" panose="020B0502020202020204" pitchFamily="34" charset="0"/>
            </a:endParaRPr>
          </a:p>
          <a:p>
            <a:pPr eaLnBrk="1" hangingPunct="1">
              <a:lnSpc>
                <a:spcPts val="1100"/>
              </a:lnSpc>
              <a:spcBef>
                <a:spcPct val="0"/>
              </a:spcBef>
              <a:buFontTx/>
              <a:buNone/>
            </a:pPr>
            <a:r>
              <a:rPr lang="en-AU" altLang="en-US" sz="900" dirty="0">
                <a:latin typeface="Century Gothic" panose="020B0502020202020204" pitchFamily="34" charset="0"/>
              </a:rPr>
              <a:t>paradigm-shifters</a:t>
            </a:r>
            <a:endParaRPr lang="en-AU" altLang="en-US" sz="1800" dirty="0">
              <a:latin typeface="Century Gothic" panose="020B0502020202020204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88E9695-24A0-E04C-B7BF-D8E9B1D8FB45}"/>
              </a:ext>
            </a:extLst>
          </p:cNvPr>
          <p:cNvCxnSpPr>
            <a:cxnSpLocks/>
          </p:cNvCxnSpPr>
          <p:nvPr/>
        </p:nvCxnSpPr>
        <p:spPr bwMode="auto">
          <a:xfrm>
            <a:off x="367529" y="3429000"/>
            <a:ext cx="1685925" cy="0"/>
          </a:xfrm>
          <a:prstGeom prst="line">
            <a:avLst/>
          </a:prstGeom>
          <a:ln w="19050" cap="rnd">
            <a:solidFill>
              <a:schemeClr val="accent4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7">
            <a:extLst>
              <a:ext uri="{FF2B5EF4-FFF2-40B4-BE49-F238E27FC236}">
                <a16:creationId xmlns:a16="http://schemas.microsoft.com/office/drawing/2014/main" id="{E9E2A7E5-2CB9-E54A-93F6-CDCFBB51D6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7787" y="5775332"/>
            <a:ext cx="1874294" cy="585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2">
            <a:extLst>
              <a:ext uri="{FF2B5EF4-FFF2-40B4-BE49-F238E27FC236}">
                <a16:creationId xmlns:a16="http://schemas.microsoft.com/office/drawing/2014/main" id="{48F80115-5542-AB43-9790-52C228A7D2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605" y="6171288"/>
            <a:ext cx="2001837" cy="29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fontAlgn="auto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AU" sz="500" dirty="0">
                <a:latin typeface="Arial" panose="020B060402020202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CRICOS Provider Code 00301J</a:t>
            </a:r>
            <a:endParaRPr lang="en-AU" sz="105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050" dirty="0"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AU" sz="105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87F2069-804F-B04E-A88F-BA8335D05AFE}"/>
              </a:ext>
            </a:extLst>
          </p:cNvPr>
          <p:cNvCxnSpPr>
            <a:cxnSpLocks/>
          </p:cNvCxnSpPr>
          <p:nvPr/>
        </p:nvCxnSpPr>
        <p:spPr bwMode="auto">
          <a:xfrm>
            <a:off x="367529" y="5694797"/>
            <a:ext cx="1685925" cy="0"/>
          </a:xfrm>
          <a:prstGeom prst="line">
            <a:avLst/>
          </a:prstGeom>
          <a:ln w="19050" cap="rnd">
            <a:solidFill>
              <a:schemeClr val="accent4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Box 14">
            <a:extLst>
              <a:ext uri="{FF2B5EF4-FFF2-40B4-BE49-F238E27FC236}">
                <a16:creationId xmlns:a16="http://schemas.microsoft.com/office/drawing/2014/main" id="{B115835E-852C-2343-A1CD-3E74E47B5D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183" y="352375"/>
            <a:ext cx="1773271" cy="555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AU" altLang="en-US" sz="3200" b="1" dirty="0">
                <a:latin typeface="Century Gothic" panose="020B0502020202020204" pitchFamily="34" charset="0"/>
              </a:rPr>
              <a:t>CAI3SP</a:t>
            </a:r>
          </a:p>
        </p:txBody>
      </p:sp>
      <p:sp>
        <p:nvSpPr>
          <p:cNvPr id="18" name="Text Box 14">
            <a:extLst>
              <a:ext uri="{FF2B5EF4-FFF2-40B4-BE49-F238E27FC236}">
                <a16:creationId xmlns:a16="http://schemas.microsoft.com/office/drawing/2014/main" id="{71E9CA8F-D370-3E49-9261-28155ECDDA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183" y="1328969"/>
            <a:ext cx="1773271" cy="335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AU" altLang="en-US" sz="1300" b="1" dirty="0">
                <a:latin typeface="DengXian" panose="02010600030101010101" pitchFamily="2" charset="-122"/>
                <a:ea typeface="DengXian" panose="02010600030101010101" pitchFamily="2" charset="-122"/>
              </a:rPr>
              <a:t>ACKNOWLEDGMENT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808DB9B-BA8A-6E4C-97EC-7891251880D2}"/>
              </a:ext>
            </a:extLst>
          </p:cNvPr>
          <p:cNvCxnSpPr>
            <a:cxnSpLocks/>
          </p:cNvCxnSpPr>
          <p:nvPr/>
        </p:nvCxnSpPr>
        <p:spPr bwMode="auto">
          <a:xfrm>
            <a:off x="351971" y="1205818"/>
            <a:ext cx="1685925" cy="0"/>
          </a:xfrm>
          <a:prstGeom prst="line">
            <a:avLst/>
          </a:prstGeom>
          <a:ln w="19050" cap="rnd">
            <a:solidFill>
              <a:schemeClr val="accent4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4BA3292E-0894-F542-A47E-ED6710587762}"/>
              </a:ext>
            </a:extLst>
          </p:cNvPr>
          <p:cNvSpPr txBox="1">
            <a:spLocks/>
          </p:cNvSpPr>
          <p:nvPr/>
        </p:nvSpPr>
        <p:spPr>
          <a:xfrm>
            <a:off x="257786" y="2255616"/>
            <a:ext cx="2107825" cy="94494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Aft>
                <a:spcPts val="0"/>
              </a:spcAft>
              <a:defRPr/>
            </a:pPr>
            <a:r>
              <a:rPr lang="en-US" sz="1300" b="1" dirty="0">
                <a:solidFill>
                  <a:srgbClr val="CE95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NCP Singapore Students</a:t>
            </a:r>
            <a:br>
              <a:rPr lang="en-US" sz="1000" dirty="0">
                <a:solidFill>
                  <a:srgbClr val="CE95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</a:br>
            <a:r>
              <a:rPr lang="en-US" sz="900" dirty="0">
                <a:solidFill>
                  <a:srgbClr val="CE95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Faculty of Health Sciences</a:t>
            </a:r>
            <a:br>
              <a:rPr lang="en-US" sz="900" dirty="0">
                <a:solidFill>
                  <a:srgbClr val="CE95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</a:br>
            <a:r>
              <a:rPr lang="en-US" sz="900" dirty="0">
                <a:solidFill>
                  <a:srgbClr val="CE95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Faculty of Humanities</a:t>
            </a:r>
            <a:br>
              <a:rPr lang="en-US" sz="900" dirty="0">
                <a:solidFill>
                  <a:srgbClr val="CE95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</a:br>
            <a:r>
              <a:rPr lang="en-US" sz="900" dirty="0">
                <a:solidFill>
                  <a:srgbClr val="CE95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Faculty of Science and Engineering</a:t>
            </a:r>
            <a:br>
              <a:rPr lang="en-US" sz="900" dirty="0">
                <a:solidFill>
                  <a:srgbClr val="CE95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</a:br>
            <a:r>
              <a:rPr lang="en-US" sz="900" dirty="0">
                <a:solidFill>
                  <a:srgbClr val="CE95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Faculty of Business &amp; Law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AA6734-0648-0F41-A7F0-04AE8C8A899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34522" y="1496506"/>
            <a:ext cx="9312635" cy="4787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9010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7">
            <a:extLst>
              <a:ext uri="{FF2B5EF4-FFF2-40B4-BE49-F238E27FC236}">
                <a16:creationId xmlns:a16="http://schemas.microsoft.com/office/drawing/2014/main" id="{BD8776CD-D1CA-D442-BC23-157747ECFE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8474" y="1567872"/>
            <a:ext cx="1874294" cy="585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20C95510-3643-554D-87A8-D556912BB06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605" y="3627059"/>
            <a:ext cx="1874294" cy="651299"/>
          </a:xfrm>
          <a:prstGeom prst="rect">
            <a:avLst/>
          </a:prstGeom>
        </p:spPr>
      </p:pic>
      <p:sp>
        <p:nvSpPr>
          <p:cNvPr id="10" name="Text Box 14">
            <a:extLst>
              <a:ext uri="{FF2B5EF4-FFF2-40B4-BE49-F238E27FC236}">
                <a16:creationId xmlns:a16="http://schemas.microsoft.com/office/drawing/2014/main" id="{2E2C6D91-6D1C-E34A-AA0A-55A5E947E3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183" y="4466377"/>
            <a:ext cx="2023720" cy="1185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AU" altLang="en-US" sz="1200" dirty="0">
                <a:solidFill>
                  <a:srgbClr val="BF8F00"/>
                </a:solidFill>
                <a:latin typeface="Century Gothic" panose="020B0502020202020204" pitchFamily="34" charset="0"/>
              </a:rPr>
              <a:t>PEOPLE</a:t>
            </a:r>
            <a:endParaRPr lang="en-AU" altLang="en-US" sz="1200" dirty="0">
              <a:latin typeface="Century Gothic" panose="020B0502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buFontTx/>
              <a:buNone/>
            </a:pPr>
            <a:r>
              <a:rPr lang="en-AU" altLang="en-US" sz="900" dirty="0">
                <a:latin typeface="Century Gothic" panose="020B0502020202020204" pitchFamily="34" charset="0"/>
              </a:rPr>
              <a:t>people-centred</a:t>
            </a:r>
            <a:endParaRPr lang="en-AU" altLang="en-US" sz="1800" dirty="0">
              <a:latin typeface="Century Gothic" panose="020B0502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AU" altLang="en-US" sz="1200" dirty="0">
                <a:solidFill>
                  <a:srgbClr val="BF8F00"/>
                </a:solidFill>
                <a:latin typeface="Century Gothic" panose="020B0502020202020204" pitchFamily="34" charset="0"/>
              </a:rPr>
              <a:t>PEDAGOGY</a:t>
            </a:r>
            <a:endParaRPr lang="en-AU" altLang="en-US" sz="1200" dirty="0">
              <a:latin typeface="Century Gothic" panose="020B0502020202020204" pitchFamily="34" charset="0"/>
            </a:endParaRPr>
          </a:p>
          <a:p>
            <a:pPr eaLnBrk="1" hangingPunct="1">
              <a:lnSpc>
                <a:spcPts val="12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AU" altLang="en-US" sz="900" dirty="0">
                <a:latin typeface="Century Gothic" panose="020B0502020202020204" pitchFamily="34" charset="0"/>
              </a:rPr>
              <a:t>globally-placed</a:t>
            </a:r>
            <a:endParaRPr lang="en-AU" altLang="en-US" sz="1800" dirty="0">
              <a:latin typeface="Century Gothic" panose="020B0502020202020204" pitchFamily="34" charset="0"/>
            </a:endParaRPr>
          </a:p>
          <a:p>
            <a:pPr eaLnBrk="1" hangingPunct="1">
              <a:lnSpc>
                <a:spcPts val="1000"/>
              </a:lnSpc>
              <a:spcBef>
                <a:spcPct val="0"/>
              </a:spcBef>
              <a:buFontTx/>
              <a:buNone/>
            </a:pPr>
            <a:r>
              <a:rPr lang="en-AU" altLang="en-US" sz="1200" dirty="0">
                <a:solidFill>
                  <a:srgbClr val="BF8F00"/>
                </a:solidFill>
                <a:latin typeface="Century Gothic" panose="020B0502020202020204" pitchFamily="34" charset="0"/>
              </a:rPr>
              <a:t>PRACTICE</a:t>
            </a:r>
            <a:endParaRPr lang="en-AU" altLang="en-US" sz="1200" dirty="0">
              <a:latin typeface="Century Gothic" panose="020B0502020202020204" pitchFamily="34" charset="0"/>
            </a:endParaRPr>
          </a:p>
          <a:p>
            <a:pPr eaLnBrk="1" hangingPunct="1">
              <a:lnSpc>
                <a:spcPts val="1100"/>
              </a:lnSpc>
              <a:spcBef>
                <a:spcPct val="0"/>
              </a:spcBef>
              <a:buFontTx/>
              <a:buNone/>
            </a:pPr>
            <a:r>
              <a:rPr lang="en-AU" altLang="en-US" sz="900" dirty="0">
                <a:latin typeface="Century Gothic" panose="020B0502020202020204" pitchFamily="34" charset="0"/>
              </a:rPr>
              <a:t>paradigm-shifters</a:t>
            </a:r>
            <a:endParaRPr lang="en-AU" altLang="en-US" sz="1800" dirty="0">
              <a:latin typeface="Century Gothic" panose="020B0502020202020204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88E9695-24A0-E04C-B7BF-D8E9B1D8FB45}"/>
              </a:ext>
            </a:extLst>
          </p:cNvPr>
          <p:cNvCxnSpPr>
            <a:cxnSpLocks/>
          </p:cNvCxnSpPr>
          <p:nvPr/>
        </p:nvCxnSpPr>
        <p:spPr bwMode="auto">
          <a:xfrm>
            <a:off x="367529" y="3429000"/>
            <a:ext cx="1685925" cy="0"/>
          </a:xfrm>
          <a:prstGeom prst="line">
            <a:avLst/>
          </a:prstGeom>
          <a:ln w="19050" cap="rnd">
            <a:solidFill>
              <a:schemeClr val="accent4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7">
            <a:extLst>
              <a:ext uri="{FF2B5EF4-FFF2-40B4-BE49-F238E27FC236}">
                <a16:creationId xmlns:a16="http://schemas.microsoft.com/office/drawing/2014/main" id="{E9E2A7E5-2CB9-E54A-93F6-CDCFBB51D6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7787" y="5775332"/>
            <a:ext cx="1874294" cy="585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2">
            <a:extLst>
              <a:ext uri="{FF2B5EF4-FFF2-40B4-BE49-F238E27FC236}">
                <a16:creationId xmlns:a16="http://schemas.microsoft.com/office/drawing/2014/main" id="{48F80115-5542-AB43-9790-52C228A7D2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605" y="6171288"/>
            <a:ext cx="2001837" cy="29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fontAlgn="auto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AU" sz="500" dirty="0">
                <a:latin typeface="Arial" panose="020B060402020202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CRICOS Provider Code 00301J</a:t>
            </a:r>
            <a:endParaRPr lang="en-AU" sz="105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050" dirty="0"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AU" sz="105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87F2069-804F-B04E-A88F-BA8335D05AFE}"/>
              </a:ext>
            </a:extLst>
          </p:cNvPr>
          <p:cNvCxnSpPr>
            <a:cxnSpLocks/>
          </p:cNvCxnSpPr>
          <p:nvPr/>
        </p:nvCxnSpPr>
        <p:spPr bwMode="auto">
          <a:xfrm>
            <a:off x="367529" y="5694797"/>
            <a:ext cx="1685925" cy="0"/>
          </a:xfrm>
          <a:prstGeom prst="line">
            <a:avLst/>
          </a:prstGeom>
          <a:ln w="19050" cap="rnd">
            <a:solidFill>
              <a:schemeClr val="accent4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Box 14">
            <a:extLst>
              <a:ext uri="{FF2B5EF4-FFF2-40B4-BE49-F238E27FC236}">
                <a16:creationId xmlns:a16="http://schemas.microsoft.com/office/drawing/2014/main" id="{B115835E-852C-2343-A1CD-3E74E47B5D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183" y="352375"/>
            <a:ext cx="1773271" cy="555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AU" altLang="en-US" sz="3200" b="1" dirty="0">
                <a:latin typeface="Century Gothic" panose="020B0502020202020204" pitchFamily="34" charset="0"/>
              </a:rPr>
              <a:t>CAI3SP</a:t>
            </a:r>
          </a:p>
        </p:txBody>
      </p:sp>
      <p:sp>
        <p:nvSpPr>
          <p:cNvPr id="18" name="Text Box 14">
            <a:extLst>
              <a:ext uri="{FF2B5EF4-FFF2-40B4-BE49-F238E27FC236}">
                <a16:creationId xmlns:a16="http://schemas.microsoft.com/office/drawing/2014/main" id="{71E9CA8F-D370-3E49-9261-28155ECDDA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183" y="1328969"/>
            <a:ext cx="1773271" cy="335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AU" altLang="en-US" sz="1300" b="1" dirty="0">
                <a:latin typeface="DengXian" panose="02010600030101010101" pitchFamily="2" charset="-122"/>
                <a:ea typeface="DengXian" panose="02010600030101010101" pitchFamily="2" charset="-122"/>
              </a:rPr>
              <a:t>ACKNOWLEDGMENT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808DB9B-BA8A-6E4C-97EC-7891251880D2}"/>
              </a:ext>
            </a:extLst>
          </p:cNvPr>
          <p:cNvCxnSpPr>
            <a:cxnSpLocks/>
          </p:cNvCxnSpPr>
          <p:nvPr/>
        </p:nvCxnSpPr>
        <p:spPr bwMode="auto">
          <a:xfrm>
            <a:off x="351971" y="1205818"/>
            <a:ext cx="1685925" cy="0"/>
          </a:xfrm>
          <a:prstGeom prst="line">
            <a:avLst/>
          </a:prstGeom>
          <a:ln w="19050" cap="rnd">
            <a:solidFill>
              <a:schemeClr val="accent4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4BA3292E-0894-F542-A47E-ED6710587762}"/>
              </a:ext>
            </a:extLst>
          </p:cNvPr>
          <p:cNvSpPr txBox="1">
            <a:spLocks/>
          </p:cNvSpPr>
          <p:nvPr/>
        </p:nvSpPr>
        <p:spPr>
          <a:xfrm>
            <a:off x="2535473" y="4310673"/>
            <a:ext cx="2818219" cy="20686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r>
              <a:rPr lang="en-US" sz="1000" dirty="0">
                <a:latin typeface="DengXian Light" panose="02010600030101010101" pitchFamily="2" charset="-122"/>
                <a:ea typeface="DengXian Light" panose="02010600030101010101" pitchFamily="2" charset="-122"/>
              </a:rPr>
              <a:t>(Clockwise From Top Left)</a:t>
            </a:r>
            <a:br>
              <a:rPr lang="en-US" sz="1200" b="1" dirty="0">
                <a:latin typeface="DengXian" panose="02010600030101010101" pitchFamily="2" charset="-122"/>
                <a:ea typeface="DengXian" panose="02010600030101010101" pitchFamily="2" charset="-122"/>
              </a:rPr>
            </a:br>
            <a:br>
              <a:rPr lang="en-US" sz="800" b="1" dirty="0">
                <a:latin typeface="DengXian" panose="02010600030101010101" pitchFamily="2" charset="-122"/>
                <a:ea typeface="DengXian" panose="02010600030101010101" pitchFamily="2" charset="-122"/>
              </a:rPr>
            </a:br>
            <a:r>
              <a:rPr lang="en-US" sz="1400" b="1" dirty="0">
                <a:latin typeface="DengXian" panose="02010600030101010101" pitchFamily="2" charset="-122"/>
                <a:ea typeface="DengXian" panose="02010600030101010101" pitchFamily="2" charset="-122"/>
              </a:rPr>
              <a:t>Assoc. Professor Lisa Tee</a:t>
            </a:r>
            <a:br>
              <a:rPr lang="en-US" sz="1400" b="1" dirty="0">
                <a:latin typeface="DengXian" panose="02010600030101010101" pitchFamily="2" charset="-122"/>
                <a:ea typeface="DengXian" panose="02010600030101010101" pitchFamily="2" charset="-122"/>
              </a:rPr>
            </a:br>
            <a:r>
              <a:rPr lang="en-US" sz="1000" dirty="0">
                <a:latin typeface="DengXian" panose="02010600030101010101" pitchFamily="2" charset="-122"/>
                <a:ea typeface="DengXian" panose="02010600030101010101" pitchFamily="2" charset="-122"/>
              </a:rPr>
              <a:t>Curtin Medical School</a:t>
            </a:r>
            <a:br>
              <a:rPr lang="en-US" sz="1000" dirty="0">
                <a:latin typeface="DengXian" panose="02010600030101010101" pitchFamily="2" charset="-122"/>
                <a:ea typeface="DengXian" panose="02010600030101010101" pitchFamily="2" charset="-122"/>
              </a:rPr>
            </a:br>
            <a:r>
              <a:rPr lang="en-US" sz="1000" dirty="0">
                <a:latin typeface="DengXian" panose="02010600030101010101" pitchFamily="2" charset="-122"/>
                <a:ea typeface="DengXian" panose="02010600030101010101" pitchFamily="2" charset="-122"/>
              </a:rPr>
              <a:t>Faculty of Health Sciences</a:t>
            </a:r>
          </a:p>
          <a:p>
            <a:pPr algn="r" fontAlgn="auto">
              <a:spcAft>
                <a:spcPts val="0"/>
              </a:spcAft>
              <a:defRPr/>
            </a:pPr>
            <a:r>
              <a:rPr lang="en-US" sz="1400" b="1" dirty="0" err="1">
                <a:latin typeface="DengXian" panose="02010600030101010101" pitchFamily="2" charset="-122"/>
                <a:ea typeface="DengXian" panose="02010600030101010101" pitchFamily="2" charset="-122"/>
              </a:rPr>
              <a:t>Ms</a:t>
            </a:r>
            <a:r>
              <a:rPr lang="en-US" sz="1400" b="1" dirty="0">
                <a:latin typeface="DengXian" panose="02010600030101010101" pitchFamily="2" charset="-122"/>
                <a:ea typeface="DengXian" panose="02010600030101010101" pitchFamily="2" charset="-122"/>
              </a:rPr>
              <a:t> Nikki Fairhurst</a:t>
            </a:r>
            <a:br>
              <a:rPr lang="en-US" sz="1400" b="1" dirty="0">
                <a:latin typeface="DengXian" panose="02010600030101010101" pitchFamily="2" charset="-122"/>
                <a:ea typeface="DengXian" panose="02010600030101010101" pitchFamily="2" charset="-122"/>
              </a:rPr>
            </a:br>
            <a:r>
              <a:rPr lang="en-US" sz="1000" dirty="0">
                <a:latin typeface="DengXian" panose="02010600030101010101" pitchFamily="2" charset="-122"/>
                <a:ea typeface="DengXian" panose="02010600030101010101" pitchFamily="2" charset="-122"/>
              </a:rPr>
              <a:t>School of Education</a:t>
            </a:r>
            <a:br>
              <a:rPr lang="en-US" sz="1000" dirty="0">
                <a:latin typeface="DengXian" panose="02010600030101010101" pitchFamily="2" charset="-122"/>
                <a:ea typeface="DengXian" panose="02010600030101010101" pitchFamily="2" charset="-122"/>
              </a:rPr>
            </a:br>
            <a:r>
              <a:rPr lang="en-US" sz="1000" dirty="0">
                <a:latin typeface="DengXian" panose="02010600030101010101" pitchFamily="2" charset="-122"/>
                <a:ea typeface="DengXian" panose="02010600030101010101" pitchFamily="2" charset="-122"/>
              </a:rPr>
              <a:t>Faculty of Humanities</a:t>
            </a:r>
          </a:p>
          <a:p>
            <a:pPr algn="r" fontAlgn="auto">
              <a:spcAft>
                <a:spcPts val="0"/>
              </a:spcAft>
              <a:defRPr/>
            </a:pPr>
            <a:r>
              <a:rPr lang="en-US" sz="1400" b="1" dirty="0" err="1">
                <a:latin typeface="DengXian" panose="02010600030101010101" pitchFamily="2" charset="-122"/>
                <a:ea typeface="DengXian" panose="02010600030101010101" pitchFamily="2" charset="-122"/>
              </a:rPr>
              <a:t>Mrs</a:t>
            </a:r>
            <a:r>
              <a:rPr lang="en-US" sz="1400" b="1" dirty="0">
                <a:latin typeface="DengXian" panose="02010600030101010101" pitchFamily="2" charset="-122"/>
                <a:ea typeface="DengXian" panose="02010600030101010101" pitchFamily="2" charset="-122"/>
              </a:rPr>
              <a:t> Michelle De </a:t>
            </a:r>
            <a:r>
              <a:rPr lang="en-US" sz="1400" b="1" dirty="0" err="1">
                <a:latin typeface="DengXian" panose="02010600030101010101" pitchFamily="2" charset="-122"/>
                <a:ea typeface="DengXian" panose="02010600030101010101" pitchFamily="2" charset="-122"/>
              </a:rPr>
              <a:t>Kok</a:t>
            </a:r>
            <a:br>
              <a:rPr lang="en-US" sz="1400" b="1" dirty="0">
                <a:latin typeface="DengXian" panose="02010600030101010101" pitchFamily="2" charset="-122"/>
                <a:ea typeface="DengXian" panose="02010600030101010101" pitchFamily="2" charset="-122"/>
              </a:rPr>
            </a:br>
            <a:r>
              <a:rPr lang="en-US" sz="1000" dirty="0">
                <a:latin typeface="DengXian" panose="02010600030101010101" pitchFamily="2" charset="-122"/>
                <a:ea typeface="DengXian" panose="02010600030101010101" pitchFamily="2" charset="-122"/>
              </a:rPr>
              <a:t>School of Education</a:t>
            </a:r>
            <a:br>
              <a:rPr lang="en-US" sz="1000" dirty="0">
                <a:latin typeface="DengXian" panose="02010600030101010101" pitchFamily="2" charset="-122"/>
                <a:ea typeface="DengXian" panose="02010600030101010101" pitchFamily="2" charset="-122"/>
              </a:rPr>
            </a:br>
            <a:r>
              <a:rPr lang="en-US" sz="1000" dirty="0">
                <a:latin typeface="DengXian" panose="02010600030101010101" pitchFamily="2" charset="-122"/>
                <a:ea typeface="DengXian" panose="02010600030101010101" pitchFamily="2" charset="-122"/>
              </a:rPr>
              <a:t>Faculty of Humanities</a:t>
            </a:r>
          </a:p>
          <a:p>
            <a:pPr algn="r" fontAlgn="auto">
              <a:spcAft>
                <a:spcPts val="0"/>
              </a:spcAft>
              <a:defRPr/>
            </a:pPr>
            <a:endParaRPr lang="en-US" sz="1000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C7574CB-0EA4-C54E-A255-21D5AA7E8D71}"/>
              </a:ext>
            </a:extLst>
          </p:cNvPr>
          <p:cNvGrpSpPr/>
          <p:nvPr/>
        </p:nvGrpSpPr>
        <p:grpSpPr>
          <a:xfrm>
            <a:off x="5835711" y="332084"/>
            <a:ext cx="5413592" cy="6047234"/>
            <a:chOff x="5835711" y="332084"/>
            <a:chExt cx="5413592" cy="6047234"/>
          </a:xfrm>
        </p:grpSpPr>
        <p:pic>
          <p:nvPicPr>
            <p:cNvPr id="20" name="Picture 2" descr="staff photo">
              <a:extLst>
                <a:ext uri="{FF2B5EF4-FFF2-40B4-BE49-F238E27FC236}">
                  <a16:creationId xmlns:a16="http://schemas.microsoft.com/office/drawing/2014/main" id="{6E8FB2DF-CD80-5040-9371-7F10DF5A85A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email"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835711" y="332084"/>
              <a:ext cx="2611811" cy="29197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2">
              <a:extLst>
                <a:ext uri="{FF2B5EF4-FFF2-40B4-BE49-F238E27FC236}">
                  <a16:creationId xmlns:a16="http://schemas.microsoft.com/office/drawing/2014/main" id="{0D68D661-235A-3145-A3A4-309EA1F9FD3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email"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8624699" y="332084"/>
              <a:ext cx="2621886" cy="29197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3" descr="A person with long hair&#10;&#10;Description automatically generated with low confidence">
              <a:extLst>
                <a:ext uri="{FF2B5EF4-FFF2-40B4-BE49-F238E27FC236}">
                  <a16:creationId xmlns:a16="http://schemas.microsoft.com/office/drawing/2014/main" id="{BA00B7D9-1BEE-5349-BCCB-5886B1D219C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624699" y="3447539"/>
              <a:ext cx="2624604" cy="2931779"/>
            </a:xfrm>
            <a:prstGeom prst="rect">
              <a:avLst/>
            </a:prstGeom>
          </p:spPr>
        </p:pic>
      </p:grpSp>
      <p:sp>
        <p:nvSpPr>
          <p:cNvPr id="25" name="Text Box 14">
            <a:extLst>
              <a:ext uri="{FF2B5EF4-FFF2-40B4-BE49-F238E27FC236}">
                <a16:creationId xmlns:a16="http://schemas.microsoft.com/office/drawing/2014/main" id="{85C04954-CFA4-2943-83BF-1C7DE44376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183" y="2237826"/>
            <a:ext cx="1874294" cy="464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AU" altLang="en-US" sz="1300" b="1" dirty="0">
                <a:solidFill>
                  <a:srgbClr val="CE95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NCP03 – SINGAPORE</a:t>
            </a:r>
            <a:br>
              <a:rPr lang="en-AU" altLang="en-US" sz="1300" b="1" dirty="0">
                <a:solidFill>
                  <a:srgbClr val="CE95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</a:br>
            <a:r>
              <a:rPr lang="en-AU" altLang="en-US" sz="1300" b="1" dirty="0">
                <a:solidFill>
                  <a:srgbClr val="CE95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Curtin Perth Staff</a:t>
            </a:r>
          </a:p>
        </p:txBody>
      </p:sp>
    </p:spTree>
    <p:extLst>
      <p:ext uri="{BB962C8B-B14F-4D97-AF65-F5344CB8AC3E}">
        <p14:creationId xmlns:p14="http://schemas.microsoft.com/office/powerpoint/2010/main" val="33571307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4">
            <a:extLst>
              <a:ext uri="{FF2B5EF4-FFF2-40B4-BE49-F238E27FC236}">
                <a16:creationId xmlns:a16="http://schemas.microsoft.com/office/drawing/2014/main" id="{D3FB526E-1AC1-2C4C-A00D-210A000CC0E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46512" y="2195877"/>
            <a:ext cx="2742980" cy="1695809"/>
          </a:xfrm>
          <a:prstGeom prst="rect">
            <a:avLst/>
          </a:prstGeom>
        </p:spPr>
      </p:pic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20C95510-3643-554D-87A8-D556912BB06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605" y="3627059"/>
            <a:ext cx="1874294" cy="651299"/>
          </a:xfrm>
          <a:prstGeom prst="rect">
            <a:avLst/>
          </a:prstGeom>
        </p:spPr>
      </p:pic>
      <p:sp>
        <p:nvSpPr>
          <p:cNvPr id="10" name="Text Box 14">
            <a:extLst>
              <a:ext uri="{FF2B5EF4-FFF2-40B4-BE49-F238E27FC236}">
                <a16:creationId xmlns:a16="http://schemas.microsoft.com/office/drawing/2014/main" id="{2E2C6D91-6D1C-E34A-AA0A-55A5E947E3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183" y="4466377"/>
            <a:ext cx="2023720" cy="1185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AU" altLang="en-US" sz="1200" dirty="0">
                <a:solidFill>
                  <a:srgbClr val="BF8F00"/>
                </a:solidFill>
                <a:latin typeface="Century Gothic" panose="020B0502020202020204" pitchFamily="34" charset="0"/>
              </a:rPr>
              <a:t>PEOPLE</a:t>
            </a:r>
            <a:endParaRPr lang="en-AU" altLang="en-US" sz="1200" dirty="0">
              <a:latin typeface="Century Gothic" panose="020B0502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buFontTx/>
              <a:buNone/>
            </a:pPr>
            <a:r>
              <a:rPr lang="en-AU" altLang="en-US" sz="900" dirty="0">
                <a:latin typeface="Century Gothic" panose="020B0502020202020204" pitchFamily="34" charset="0"/>
              </a:rPr>
              <a:t>people-centred</a:t>
            </a:r>
            <a:endParaRPr lang="en-AU" altLang="en-US" sz="1800" dirty="0">
              <a:latin typeface="Century Gothic" panose="020B0502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AU" altLang="en-US" sz="1200" dirty="0">
                <a:solidFill>
                  <a:srgbClr val="BF8F00"/>
                </a:solidFill>
                <a:latin typeface="Century Gothic" panose="020B0502020202020204" pitchFamily="34" charset="0"/>
              </a:rPr>
              <a:t>PEDAGOGY</a:t>
            </a:r>
            <a:endParaRPr lang="en-AU" altLang="en-US" sz="1200" dirty="0">
              <a:latin typeface="Century Gothic" panose="020B0502020202020204" pitchFamily="34" charset="0"/>
            </a:endParaRPr>
          </a:p>
          <a:p>
            <a:pPr eaLnBrk="1" hangingPunct="1">
              <a:lnSpc>
                <a:spcPts val="12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AU" altLang="en-US" sz="900" dirty="0">
                <a:latin typeface="Century Gothic" panose="020B0502020202020204" pitchFamily="34" charset="0"/>
              </a:rPr>
              <a:t>globally-placed</a:t>
            </a:r>
            <a:endParaRPr lang="en-AU" altLang="en-US" sz="1800" dirty="0">
              <a:latin typeface="Century Gothic" panose="020B0502020202020204" pitchFamily="34" charset="0"/>
            </a:endParaRPr>
          </a:p>
          <a:p>
            <a:pPr eaLnBrk="1" hangingPunct="1">
              <a:lnSpc>
                <a:spcPts val="1000"/>
              </a:lnSpc>
              <a:spcBef>
                <a:spcPct val="0"/>
              </a:spcBef>
              <a:buFontTx/>
              <a:buNone/>
            </a:pPr>
            <a:r>
              <a:rPr lang="en-AU" altLang="en-US" sz="1200" dirty="0">
                <a:solidFill>
                  <a:srgbClr val="BF8F00"/>
                </a:solidFill>
                <a:latin typeface="Century Gothic" panose="020B0502020202020204" pitchFamily="34" charset="0"/>
              </a:rPr>
              <a:t>PRACTICE</a:t>
            </a:r>
            <a:endParaRPr lang="en-AU" altLang="en-US" sz="1200" dirty="0">
              <a:latin typeface="Century Gothic" panose="020B0502020202020204" pitchFamily="34" charset="0"/>
            </a:endParaRPr>
          </a:p>
          <a:p>
            <a:pPr eaLnBrk="1" hangingPunct="1">
              <a:lnSpc>
                <a:spcPts val="1100"/>
              </a:lnSpc>
              <a:spcBef>
                <a:spcPct val="0"/>
              </a:spcBef>
              <a:buFontTx/>
              <a:buNone/>
            </a:pPr>
            <a:r>
              <a:rPr lang="en-AU" altLang="en-US" sz="900" dirty="0">
                <a:latin typeface="Century Gothic" panose="020B0502020202020204" pitchFamily="34" charset="0"/>
              </a:rPr>
              <a:t>paradigm-shifters</a:t>
            </a:r>
            <a:endParaRPr lang="en-AU" altLang="en-US" sz="1800" dirty="0">
              <a:latin typeface="Century Gothic" panose="020B0502020202020204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88E9695-24A0-E04C-B7BF-D8E9B1D8FB45}"/>
              </a:ext>
            </a:extLst>
          </p:cNvPr>
          <p:cNvCxnSpPr>
            <a:cxnSpLocks/>
          </p:cNvCxnSpPr>
          <p:nvPr/>
        </p:nvCxnSpPr>
        <p:spPr bwMode="auto">
          <a:xfrm>
            <a:off x="367529" y="3429000"/>
            <a:ext cx="1685925" cy="0"/>
          </a:xfrm>
          <a:prstGeom prst="line">
            <a:avLst/>
          </a:prstGeom>
          <a:ln w="19050" cap="rnd">
            <a:solidFill>
              <a:schemeClr val="accent4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7">
            <a:extLst>
              <a:ext uri="{FF2B5EF4-FFF2-40B4-BE49-F238E27FC236}">
                <a16:creationId xmlns:a16="http://schemas.microsoft.com/office/drawing/2014/main" id="{E9E2A7E5-2CB9-E54A-93F6-CDCFBB51D6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7787" y="5775332"/>
            <a:ext cx="1874294" cy="585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2">
            <a:extLst>
              <a:ext uri="{FF2B5EF4-FFF2-40B4-BE49-F238E27FC236}">
                <a16:creationId xmlns:a16="http://schemas.microsoft.com/office/drawing/2014/main" id="{48F80115-5542-AB43-9790-52C228A7D2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605" y="6171288"/>
            <a:ext cx="2001837" cy="29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fontAlgn="auto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AU" sz="500" dirty="0">
                <a:latin typeface="Arial" panose="020B060402020202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CRICOS Provider Code 00301J</a:t>
            </a:r>
            <a:endParaRPr lang="en-AU" sz="105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050" dirty="0"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AU" sz="105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87F2069-804F-B04E-A88F-BA8335D05AFE}"/>
              </a:ext>
            </a:extLst>
          </p:cNvPr>
          <p:cNvCxnSpPr>
            <a:cxnSpLocks/>
          </p:cNvCxnSpPr>
          <p:nvPr/>
        </p:nvCxnSpPr>
        <p:spPr bwMode="auto">
          <a:xfrm>
            <a:off x="367529" y="5694797"/>
            <a:ext cx="1685925" cy="0"/>
          </a:xfrm>
          <a:prstGeom prst="line">
            <a:avLst/>
          </a:prstGeom>
          <a:ln w="19050" cap="rnd">
            <a:solidFill>
              <a:schemeClr val="accent4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Box 14">
            <a:extLst>
              <a:ext uri="{FF2B5EF4-FFF2-40B4-BE49-F238E27FC236}">
                <a16:creationId xmlns:a16="http://schemas.microsoft.com/office/drawing/2014/main" id="{B115835E-852C-2343-A1CD-3E74E47B5D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183" y="352375"/>
            <a:ext cx="1773271" cy="555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AU" altLang="en-US" sz="3200" b="1" dirty="0">
                <a:latin typeface="Century Gothic" panose="020B0502020202020204" pitchFamily="34" charset="0"/>
              </a:rPr>
              <a:t>CAI3SP</a:t>
            </a:r>
          </a:p>
        </p:txBody>
      </p:sp>
      <p:sp>
        <p:nvSpPr>
          <p:cNvPr id="18" name="Text Box 14">
            <a:extLst>
              <a:ext uri="{FF2B5EF4-FFF2-40B4-BE49-F238E27FC236}">
                <a16:creationId xmlns:a16="http://schemas.microsoft.com/office/drawing/2014/main" id="{71E9CA8F-D370-3E49-9261-28155ECDDA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183" y="1328969"/>
            <a:ext cx="1773271" cy="335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AU" altLang="en-US" sz="1300" b="1" dirty="0">
                <a:latin typeface="DengXian" panose="02010600030101010101" pitchFamily="2" charset="-122"/>
                <a:ea typeface="DengXian" panose="02010600030101010101" pitchFamily="2" charset="-122"/>
              </a:rPr>
              <a:t>ACKNOWLEDGMENT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808DB9B-BA8A-6E4C-97EC-7891251880D2}"/>
              </a:ext>
            </a:extLst>
          </p:cNvPr>
          <p:cNvCxnSpPr>
            <a:cxnSpLocks/>
          </p:cNvCxnSpPr>
          <p:nvPr/>
        </p:nvCxnSpPr>
        <p:spPr bwMode="auto">
          <a:xfrm>
            <a:off x="351971" y="1205818"/>
            <a:ext cx="1685925" cy="0"/>
          </a:xfrm>
          <a:prstGeom prst="line">
            <a:avLst/>
          </a:prstGeom>
          <a:ln w="19050" cap="rnd">
            <a:solidFill>
              <a:schemeClr val="accent4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">
            <a:extLst>
              <a:ext uri="{FF2B5EF4-FFF2-40B4-BE49-F238E27FC236}">
                <a16:creationId xmlns:a16="http://schemas.microsoft.com/office/drawing/2014/main" id="{83B5DBC5-7BE1-5C4E-939C-94580BA8ECC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46512" y="3990017"/>
            <a:ext cx="2742980" cy="2370762"/>
          </a:xfrm>
          <a:prstGeom prst="rect">
            <a:avLst/>
          </a:prstGeom>
        </p:spPr>
      </p:pic>
      <p:pic>
        <p:nvPicPr>
          <p:cNvPr id="26" name="Picture 5">
            <a:extLst>
              <a:ext uri="{FF2B5EF4-FFF2-40B4-BE49-F238E27FC236}">
                <a16:creationId xmlns:a16="http://schemas.microsoft.com/office/drawing/2014/main" id="{8F389B28-5241-064B-B918-2756B672BC5E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46512" y="534623"/>
            <a:ext cx="2742980" cy="1531764"/>
          </a:xfrm>
          <a:prstGeom prst="rect">
            <a:avLst/>
          </a:prstGeom>
        </p:spPr>
      </p:pic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61AD4DCC-5163-F84D-A474-A50BD156A0CA}"/>
              </a:ext>
            </a:extLst>
          </p:cNvPr>
          <p:cNvSpPr txBox="1">
            <a:spLocks/>
          </p:cNvSpPr>
          <p:nvPr/>
        </p:nvSpPr>
        <p:spPr>
          <a:xfrm>
            <a:off x="2303903" y="2586381"/>
            <a:ext cx="3049790" cy="377439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r>
              <a:rPr lang="en-US" sz="1400" b="1" dirty="0">
                <a:latin typeface="DengXian" panose="02010600030101010101" pitchFamily="2" charset="-122"/>
                <a:ea typeface="DengXian" panose="02010600030101010101" pitchFamily="2" charset="-122"/>
              </a:rPr>
              <a:t>Dr. Leo Ng</a:t>
            </a:r>
            <a:br>
              <a:rPr lang="en-US" sz="1400" b="1" dirty="0">
                <a:latin typeface="DengXian" panose="02010600030101010101" pitchFamily="2" charset="-122"/>
                <a:ea typeface="DengXian" panose="02010600030101010101" pitchFamily="2" charset="-122"/>
              </a:rPr>
            </a:br>
            <a:r>
              <a:rPr lang="en-US" sz="1000" dirty="0">
                <a:latin typeface="DengXian" panose="02010600030101010101" pitchFamily="2" charset="-122"/>
                <a:ea typeface="DengXian" panose="02010600030101010101" pitchFamily="2" charset="-122"/>
              </a:rPr>
              <a:t>Curtin School of Allied Health</a:t>
            </a:r>
            <a:br>
              <a:rPr lang="en-US" sz="1000" dirty="0">
                <a:latin typeface="DengXian" panose="02010600030101010101" pitchFamily="2" charset="-122"/>
                <a:ea typeface="DengXian" panose="02010600030101010101" pitchFamily="2" charset="-122"/>
              </a:rPr>
            </a:br>
            <a:r>
              <a:rPr lang="en-US" sz="1000" dirty="0">
                <a:latin typeface="DengXian" panose="02010600030101010101" pitchFamily="2" charset="-122"/>
                <a:ea typeface="DengXian" panose="02010600030101010101" pitchFamily="2" charset="-122"/>
              </a:rPr>
              <a:t>Faculty of Health Sciences</a:t>
            </a:r>
          </a:p>
          <a:p>
            <a:pPr algn="r" fontAlgn="auto">
              <a:spcAft>
                <a:spcPts val="0"/>
              </a:spcAft>
              <a:defRPr/>
            </a:pPr>
            <a:r>
              <a:rPr lang="en-US" sz="1400" b="1" dirty="0">
                <a:latin typeface="DengXian" panose="02010600030101010101" pitchFamily="2" charset="-122"/>
                <a:ea typeface="DengXian" panose="02010600030101010101" pitchFamily="2" charset="-122"/>
              </a:rPr>
              <a:t>Dr. Jun </a:t>
            </a:r>
            <a:r>
              <a:rPr lang="en-US" sz="1400" b="1" dirty="0" err="1">
                <a:latin typeface="DengXian" panose="02010600030101010101" pitchFamily="2" charset="-122"/>
                <a:ea typeface="DengXian" panose="02010600030101010101" pitchFamily="2" charset="-122"/>
              </a:rPr>
              <a:t>Chih</a:t>
            </a:r>
            <a:br>
              <a:rPr lang="en-US" sz="1400" b="1" dirty="0">
                <a:latin typeface="DengXian" panose="02010600030101010101" pitchFamily="2" charset="-122"/>
                <a:ea typeface="DengXian" panose="02010600030101010101" pitchFamily="2" charset="-122"/>
              </a:rPr>
            </a:br>
            <a:r>
              <a:rPr lang="en-US" sz="1000" dirty="0">
                <a:latin typeface="DengXian" panose="02010600030101010101" pitchFamily="2" charset="-122"/>
                <a:ea typeface="DengXian" panose="02010600030101010101" pitchFamily="2" charset="-122"/>
              </a:rPr>
              <a:t>Curtin School of Population Health</a:t>
            </a:r>
            <a:br>
              <a:rPr lang="en-US" sz="1000" dirty="0">
                <a:latin typeface="DengXian" panose="02010600030101010101" pitchFamily="2" charset="-122"/>
                <a:ea typeface="DengXian" panose="02010600030101010101" pitchFamily="2" charset="-122"/>
              </a:rPr>
            </a:br>
            <a:r>
              <a:rPr lang="en-US" sz="1000" dirty="0">
                <a:latin typeface="DengXian" panose="02010600030101010101" pitchFamily="2" charset="-122"/>
                <a:ea typeface="DengXian" panose="02010600030101010101" pitchFamily="2" charset="-122"/>
              </a:rPr>
              <a:t>Faculty of Health Sciences</a:t>
            </a:r>
          </a:p>
          <a:p>
            <a:pPr algn="r">
              <a:defRPr/>
            </a:pPr>
            <a:r>
              <a:rPr lang="en-US" sz="1400" b="1" dirty="0">
                <a:latin typeface="DengXian" panose="02010600030101010101" pitchFamily="2" charset="-122"/>
                <a:ea typeface="DengXian" panose="02010600030101010101" pitchFamily="2" charset="-122"/>
              </a:rPr>
              <a:t>Assoc. Professor Janie Brown</a:t>
            </a:r>
            <a:br>
              <a:rPr lang="en-US" sz="1400" b="1" dirty="0">
                <a:latin typeface="DengXian" panose="02010600030101010101" pitchFamily="2" charset="-122"/>
                <a:ea typeface="DengXian" panose="02010600030101010101" pitchFamily="2" charset="-122"/>
              </a:rPr>
            </a:br>
            <a:r>
              <a:rPr lang="en-US" sz="1000" dirty="0">
                <a:latin typeface="DengXian" panose="02010600030101010101" pitchFamily="2" charset="-122"/>
                <a:ea typeface="DengXian" panose="02010600030101010101" pitchFamily="2" charset="-122"/>
              </a:rPr>
              <a:t>Curtin School of Nursing</a:t>
            </a:r>
            <a:br>
              <a:rPr lang="en-US" sz="1000" dirty="0">
                <a:latin typeface="DengXian" panose="02010600030101010101" pitchFamily="2" charset="-122"/>
                <a:ea typeface="DengXian" panose="02010600030101010101" pitchFamily="2" charset="-122"/>
              </a:rPr>
            </a:br>
            <a:r>
              <a:rPr lang="en-US" sz="1000" dirty="0">
                <a:latin typeface="DengXian" panose="02010600030101010101" pitchFamily="2" charset="-122"/>
                <a:ea typeface="DengXian" panose="02010600030101010101" pitchFamily="2" charset="-122"/>
              </a:rPr>
              <a:t>Faculty of Health Sciences</a:t>
            </a:r>
          </a:p>
          <a:p>
            <a:pPr algn="r">
              <a:defRPr/>
            </a:pPr>
            <a:r>
              <a:rPr lang="en-US" sz="1400" b="1" dirty="0">
                <a:latin typeface="DengXian" panose="02010600030101010101" pitchFamily="2" charset="-122"/>
                <a:ea typeface="DengXian" panose="02010600030101010101" pitchFamily="2" charset="-122"/>
              </a:rPr>
              <a:t>Dr. Dave Parsons</a:t>
            </a:r>
            <a:br>
              <a:rPr lang="en-US" sz="1400" b="1" dirty="0">
                <a:latin typeface="DengXian" panose="02010600030101010101" pitchFamily="2" charset="-122"/>
                <a:ea typeface="DengXian" panose="02010600030101010101" pitchFamily="2" charset="-122"/>
              </a:rPr>
            </a:br>
            <a:r>
              <a:rPr lang="en-US" sz="1000" dirty="0">
                <a:latin typeface="DengXian" panose="02010600030101010101" pitchFamily="2" charset="-122"/>
                <a:ea typeface="DengXian" panose="02010600030101010101" pitchFamily="2" charset="-122"/>
              </a:rPr>
              <a:t>Curtin School of Allied Health</a:t>
            </a:r>
            <a:br>
              <a:rPr lang="en-US" sz="1000" dirty="0">
                <a:latin typeface="DengXian" panose="02010600030101010101" pitchFamily="2" charset="-122"/>
                <a:ea typeface="DengXian" panose="02010600030101010101" pitchFamily="2" charset="-122"/>
              </a:rPr>
            </a:br>
            <a:r>
              <a:rPr lang="en-US" sz="1000" dirty="0">
                <a:latin typeface="DengXian" panose="02010600030101010101" pitchFamily="2" charset="-122"/>
                <a:ea typeface="DengXian" panose="02010600030101010101" pitchFamily="2" charset="-122"/>
              </a:rPr>
              <a:t>Faculty of Health Sciences</a:t>
            </a:r>
          </a:p>
          <a:p>
            <a:pPr algn="r">
              <a:defRPr/>
            </a:pPr>
            <a:r>
              <a:rPr lang="en-US" sz="1400" b="1" dirty="0">
                <a:latin typeface="DengXian" panose="02010600030101010101" pitchFamily="2" charset="-122"/>
                <a:ea typeface="DengXian" panose="02010600030101010101" pitchFamily="2" charset="-122"/>
              </a:rPr>
              <a:t>Assoc. Professor Subra </a:t>
            </a:r>
            <a:r>
              <a:rPr lang="en-US" sz="1400" b="1" dirty="0" err="1">
                <a:latin typeface="DengXian" panose="02010600030101010101" pitchFamily="2" charset="-122"/>
                <a:ea typeface="DengXian" panose="02010600030101010101" pitchFamily="2" charset="-122"/>
              </a:rPr>
              <a:t>Ananthram</a:t>
            </a:r>
            <a:br>
              <a:rPr lang="en-US" sz="1400" b="1" dirty="0">
                <a:latin typeface="DengXian" panose="02010600030101010101" pitchFamily="2" charset="-122"/>
                <a:ea typeface="DengXian" panose="02010600030101010101" pitchFamily="2" charset="-122"/>
              </a:rPr>
            </a:br>
            <a:r>
              <a:rPr lang="en-US" sz="1000" dirty="0">
                <a:latin typeface="DengXian" panose="02010600030101010101" pitchFamily="2" charset="-122"/>
                <a:ea typeface="DengXian" panose="02010600030101010101" pitchFamily="2" charset="-122"/>
              </a:rPr>
              <a:t>Dean of Learning and Teaching</a:t>
            </a:r>
            <a:br>
              <a:rPr lang="en-US" sz="1000" dirty="0">
                <a:latin typeface="DengXian" panose="02010600030101010101" pitchFamily="2" charset="-122"/>
                <a:ea typeface="DengXian" panose="02010600030101010101" pitchFamily="2" charset="-122"/>
              </a:rPr>
            </a:br>
            <a:r>
              <a:rPr lang="en-US" sz="1000" dirty="0">
                <a:latin typeface="DengXian" panose="02010600030101010101" pitchFamily="2" charset="-122"/>
                <a:ea typeface="DengXian" panose="02010600030101010101" pitchFamily="2" charset="-122"/>
              </a:rPr>
              <a:t>Faculty of Business &amp; Law</a:t>
            </a:r>
          </a:p>
          <a:p>
            <a:pPr algn="r">
              <a:defRPr/>
            </a:pPr>
            <a:r>
              <a:rPr lang="en-US" sz="1400" b="1" dirty="0">
                <a:latin typeface="DengXian" panose="02010600030101010101" pitchFamily="2" charset="-122"/>
                <a:ea typeface="DengXian" panose="02010600030101010101" pitchFamily="2" charset="-122"/>
              </a:rPr>
              <a:t>Dr. </a:t>
            </a:r>
            <a:r>
              <a:rPr lang="en-US" sz="1400" b="1" dirty="0" err="1">
                <a:latin typeface="DengXian" panose="02010600030101010101" pitchFamily="2" charset="-122"/>
                <a:ea typeface="DengXian" panose="02010600030101010101" pitchFamily="2" charset="-122"/>
              </a:rPr>
              <a:t>Shafiiq</a:t>
            </a:r>
            <a:r>
              <a:rPr lang="en-US" sz="1400" b="1" dirty="0">
                <a:latin typeface="DengXian" panose="02010600030101010101" pitchFamily="2" charset="-122"/>
                <a:ea typeface="DengXian" panose="02010600030101010101" pitchFamily="2" charset="-122"/>
              </a:rPr>
              <a:t> </a:t>
            </a:r>
            <a:r>
              <a:rPr lang="en-US" sz="1400" b="1" dirty="0" err="1">
                <a:latin typeface="DengXian" panose="02010600030101010101" pitchFamily="2" charset="-122"/>
                <a:ea typeface="DengXian" panose="02010600030101010101" pitchFamily="2" charset="-122"/>
              </a:rPr>
              <a:t>Gopee</a:t>
            </a:r>
            <a:br>
              <a:rPr lang="en-US" sz="1400" b="1" dirty="0">
                <a:latin typeface="DengXian" panose="02010600030101010101" pitchFamily="2" charset="-122"/>
                <a:ea typeface="DengXian" panose="02010600030101010101" pitchFamily="2" charset="-122"/>
              </a:rPr>
            </a:br>
            <a:r>
              <a:rPr lang="en-US" sz="1000" dirty="0">
                <a:latin typeface="DengXian" panose="02010600030101010101" pitchFamily="2" charset="-122"/>
                <a:ea typeface="DengXian" panose="02010600030101010101" pitchFamily="2" charset="-122"/>
              </a:rPr>
              <a:t>Head of Learning &amp; Teaching</a:t>
            </a:r>
            <a:br>
              <a:rPr lang="en-US" sz="1000" dirty="0">
                <a:latin typeface="DengXian" panose="02010600030101010101" pitchFamily="2" charset="-122"/>
                <a:ea typeface="DengXian" panose="02010600030101010101" pitchFamily="2" charset="-122"/>
              </a:rPr>
            </a:br>
            <a:r>
              <a:rPr lang="en-US" sz="1000" dirty="0">
                <a:latin typeface="DengXian" panose="02010600030101010101" pitchFamily="2" charset="-122"/>
                <a:ea typeface="DengXian" panose="02010600030101010101" pitchFamily="2" charset="-122"/>
              </a:rPr>
              <a:t>Curtin Mauritius</a:t>
            </a:r>
          </a:p>
          <a:p>
            <a:pPr algn="r">
              <a:defRPr/>
            </a:pPr>
            <a:endParaRPr lang="en-US" sz="1000" dirty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algn="r">
              <a:defRPr/>
            </a:pPr>
            <a:endParaRPr lang="en-US" sz="1000" dirty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algn="r" fontAlgn="auto">
              <a:spcAft>
                <a:spcPts val="0"/>
              </a:spcAft>
              <a:defRPr/>
            </a:pPr>
            <a:endParaRPr lang="en-US" sz="1000" dirty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algn="r" fontAlgn="auto">
              <a:spcAft>
                <a:spcPts val="0"/>
              </a:spcAft>
              <a:defRPr/>
            </a:pPr>
            <a:endParaRPr lang="en-US" sz="1000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D25E53D9-AD31-2A4F-90A2-C3FA4D2C26BF}"/>
              </a:ext>
            </a:extLst>
          </p:cNvPr>
          <p:cNvSpPr txBox="1">
            <a:spLocks/>
          </p:cNvSpPr>
          <p:nvPr/>
        </p:nvSpPr>
        <p:spPr>
          <a:xfrm>
            <a:off x="5313414" y="2586381"/>
            <a:ext cx="3049790" cy="37743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en-US" sz="1400" b="1" dirty="0">
                <a:latin typeface="DengXian" panose="02010600030101010101" pitchFamily="2" charset="-122"/>
                <a:ea typeface="DengXian" panose="02010600030101010101" pitchFamily="2" charset="-122"/>
              </a:rPr>
              <a:t>John Curtin Distinguished </a:t>
            </a:r>
            <a:br>
              <a:rPr lang="en-US" sz="1400" b="1" dirty="0">
                <a:latin typeface="DengXian" panose="02010600030101010101" pitchFamily="2" charset="-122"/>
                <a:ea typeface="DengXian" panose="02010600030101010101" pitchFamily="2" charset="-122"/>
              </a:rPr>
            </a:br>
            <a:r>
              <a:rPr lang="en-US" sz="1400" b="1" dirty="0">
                <a:latin typeface="DengXian" panose="02010600030101010101" pitchFamily="2" charset="-122"/>
                <a:ea typeface="DengXian" panose="02010600030101010101" pitchFamily="2" charset="-122"/>
              </a:rPr>
              <a:t>Professor Dale Pinto</a:t>
            </a:r>
            <a:br>
              <a:rPr lang="en-US" sz="1400" b="1" dirty="0">
                <a:latin typeface="DengXian" panose="02010600030101010101" pitchFamily="2" charset="-122"/>
                <a:ea typeface="DengXian" panose="02010600030101010101" pitchFamily="2" charset="-122"/>
              </a:rPr>
            </a:br>
            <a:r>
              <a:rPr lang="en-US" sz="1000" dirty="0">
                <a:latin typeface="DengXian" panose="02010600030101010101" pitchFamily="2" charset="-122"/>
                <a:ea typeface="DengXian" panose="02010600030101010101" pitchFamily="2" charset="-122"/>
              </a:rPr>
              <a:t>Curtin Law School</a:t>
            </a:r>
            <a:br>
              <a:rPr lang="en-US" sz="1000" dirty="0">
                <a:latin typeface="DengXian" panose="02010600030101010101" pitchFamily="2" charset="-122"/>
                <a:ea typeface="DengXian" panose="02010600030101010101" pitchFamily="2" charset="-122"/>
              </a:rPr>
            </a:br>
            <a:r>
              <a:rPr lang="en-US" sz="1000" dirty="0">
                <a:latin typeface="DengXian" panose="02010600030101010101" pitchFamily="2" charset="-122"/>
                <a:ea typeface="DengXian" panose="02010600030101010101" pitchFamily="2" charset="-122"/>
              </a:rPr>
              <a:t>Faculty of Business &amp; Law</a:t>
            </a:r>
            <a:endParaRPr lang="en-US" sz="1400" b="1" dirty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algn="r" fontAlgn="auto">
              <a:spcAft>
                <a:spcPts val="0"/>
              </a:spcAft>
              <a:defRPr/>
            </a:pPr>
            <a:r>
              <a:rPr lang="en-US" sz="1400" b="1" dirty="0">
                <a:latin typeface="DengXian" panose="02010600030101010101" pitchFamily="2" charset="-122"/>
                <a:ea typeface="DengXian" panose="02010600030101010101" pitchFamily="2" charset="-122"/>
              </a:rPr>
              <a:t>Assoc. Professor Lisa Tee</a:t>
            </a:r>
            <a:br>
              <a:rPr lang="en-US" sz="1400" b="1" dirty="0">
                <a:latin typeface="DengXian" panose="02010600030101010101" pitchFamily="2" charset="-122"/>
                <a:ea typeface="DengXian" panose="02010600030101010101" pitchFamily="2" charset="-122"/>
              </a:rPr>
            </a:br>
            <a:r>
              <a:rPr lang="en-US" sz="1000" dirty="0">
                <a:latin typeface="DengXian" panose="02010600030101010101" pitchFamily="2" charset="-122"/>
                <a:ea typeface="DengXian" panose="02010600030101010101" pitchFamily="2" charset="-122"/>
              </a:rPr>
              <a:t>Curtin Medical School</a:t>
            </a:r>
            <a:br>
              <a:rPr lang="en-US" sz="1000" dirty="0">
                <a:latin typeface="DengXian" panose="02010600030101010101" pitchFamily="2" charset="-122"/>
                <a:ea typeface="DengXian" panose="02010600030101010101" pitchFamily="2" charset="-122"/>
              </a:rPr>
            </a:br>
            <a:r>
              <a:rPr lang="en-US" sz="1000" dirty="0">
                <a:latin typeface="DengXian" panose="02010600030101010101" pitchFamily="2" charset="-122"/>
                <a:ea typeface="DengXian" panose="02010600030101010101" pitchFamily="2" charset="-122"/>
              </a:rPr>
              <a:t>Faculty of Health Sciences</a:t>
            </a:r>
          </a:p>
          <a:p>
            <a:pPr algn="r" fontAlgn="auto">
              <a:spcAft>
                <a:spcPts val="0"/>
              </a:spcAft>
              <a:defRPr/>
            </a:pPr>
            <a:r>
              <a:rPr lang="en-US" sz="1400" b="1" dirty="0">
                <a:latin typeface="DengXian" panose="02010600030101010101" pitchFamily="2" charset="-122"/>
                <a:ea typeface="DengXian" panose="02010600030101010101" pitchFamily="2" charset="-122"/>
              </a:rPr>
              <a:t>Assoc Professor Rachel Sheffield</a:t>
            </a:r>
            <a:br>
              <a:rPr lang="en-US" sz="1400" b="1" dirty="0">
                <a:latin typeface="DengXian" panose="02010600030101010101" pitchFamily="2" charset="-122"/>
                <a:ea typeface="DengXian" panose="02010600030101010101" pitchFamily="2" charset="-122"/>
              </a:rPr>
            </a:br>
            <a:r>
              <a:rPr lang="en-US" sz="1000" dirty="0">
                <a:latin typeface="DengXian" panose="02010600030101010101" pitchFamily="2" charset="-122"/>
                <a:ea typeface="DengXian" panose="02010600030101010101" pitchFamily="2" charset="-122"/>
              </a:rPr>
              <a:t>School of Education</a:t>
            </a:r>
            <a:br>
              <a:rPr lang="en-US" sz="1000" dirty="0">
                <a:latin typeface="DengXian" panose="02010600030101010101" pitchFamily="2" charset="-122"/>
                <a:ea typeface="DengXian" panose="02010600030101010101" pitchFamily="2" charset="-122"/>
              </a:rPr>
            </a:br>
            <a:r>
              <a:rPr lang="en-US" sz="1000" dirty="0">
                <a:latin typeface="DengXian" panose="02010600030101010101" pitchFamily="2" charset="-122"/>
                <a:ea typeface="DengXian" panose="02010600030101010101" pitchFamily="2" charset="-122"/>
              </a:rPr>
              <a:t>Faculty of Humanities</a:t>
            </a:r>
          </a:p>
          <a:p>
            <a:pPr algn="r">
              <a:defRPr/>
            </a:pPr>
            <a:r>
              <a:rPr lang="en-US" sz="1400" b="1" dirty="0">
                <a:latin typeface="DengXian" panose="02010600030101010101" pitchFamily="2" charset="-122"/>
                <a:ea typeface="DengXian" panose="02010600030101010101" pitchFamily="2" charset="-122"/>
              </a:rPr>
              <a:t>Assoc. Professor Cesar </a:t>
            </a:r>
            <a:br>
              <a:rPr lang="en-US" sz="1400" b="1" dirty="0">
                <a:latin typeface="DengXian" panose="02010600030101010101" pitchFamily="2" charset="-122"/>
                <a:ea typeface="DengXian" panose="02010600030101010101" pitchFamily="2" charset="-122"/>
              </a:rPr>
            </a:br>
            <a:r>
              <a:rPr lang="en-US" sz="1400" b="1" dirty="0">
                <a:latin typeface="DengXian" panose="02010600030101010101" pitchFamily="2" charset="-122"/>
                <a:ea typeface="DengXian" panose="02010600030101010101" pitchFamily="2" charset="-122"/>
              </a:rPr>
              <a:t>Ortega-Sanchez</a:t>
            </a:r>
            <a:br>
              <a:rPr lang="en-US" sz="1400" b="1" dirty="0">
                <a:latin typeface="DengXian" panose="02010600030101010101" pitchFamily="2" charset="-122"/>
                <a:ea typeface="DengXian" panose="02010600030101010101" pitchFamily="2" charset="-122"/>
              </a:rPr>
            </a:br>
            <a:r>
              <a:rPr lang="en-US" sz="1000" dirty="0">
                <a:latin typeface="DengXian" panose="02010600030101010101" pitchFamily="2" charset="-122"/>
                <a:ea typeface="DengXian" panose="02010600030101010101" pitchFamily="2" charset="-122"/>
              </a:rPr>
              <a:t>School of Elec </a:t>
            </a:r>
            <a:r>
              <a:rPr lang="en-US" sz="1000" dirty="0" err="1">
                <a:latin typeface="DengXian" panose="02010600030101010101" pitchFamily="2" charset="-122"/>
                <a:ea typeface="DengXian" panose="02010600030101010101" pitchFamily="2" charset="-122"/>
              </a:rPr>
              <a:t>Eng</a:t>
            </a:r>
            <a:r>
              <a:rPr lang="en-US" sz="1000" dirty="0">
                <a:latin typeface="DengXian" panose="02010600030101010101" pitchFamily="2" charset="-122"/>
                <a:ea typeface="DengXian" panose="02010600030101010101" pitchFamily="2" charset="-122"/>
              </a:rPr>
              <a:t>, Comp &amp; Math Sci (EECMS)</a:t>
            </a:r>
            <a:br>
              <a:rPr lang="en-US" sz="1000" dirty="0">
                <a:latin typeface="DengXian" panose="02010600030101010101" pitchFamily="2" charset="-122"/>
                <a:ea typeface="DengXian" panose="02010600030101010101" pitchFamily="2" charset="-122"/>
              </a:rPr>
            </a:br>
            <a:r>
              <a:rPr lang="en-US" sz="1000" dirty="0">
                <a:latin typeface="DengXian" panose="02010600030101010101" pitchFamily="2" charset="-122"/>
                <a:ea typeface="DengXian" panose="02010600030101010101" pitchFamily="2" charset="-122"/>
              </a:rPr>
              <a:t>Faculty of Science &amp; Engineering</a:t>
            </a:r>
          </a:p>
          <a:p>
            <a:pPr algn="r">
              <a:defRPr/>
            </a:pPr>
            <a:r>
              <a:rPr lang="en-US" sz="1400" b="1" dirty="0">
                <a:latin typeface="DengXian" panose="02010600030101010101" pitchFamily="2" charset="-122"/>
                <a:ea typeface="DengXian" panose="02010600030101010101" pitchFamily="2" charset="-122"/>
              </a:rPr>
              <a:t>Professor Natalie </a:t>
            </a:r>
            <a:r>
              <a:rPr lang="en-US" sz="1400" b="1" dirty="0" err="1">
                <a:latin typeface="DengXian" panose="02010600030101010101" pitchFamily="2" charset="-122"/>
                <a:ea typeface="DengXian" panose="02010600030101010101" pitchFamily="2" charset="-122"/>
              </a:rPr>
              <a:t>Gasson</a:t>
            </a:r>
            <a:br>
              <a:rPr lang="en-US" sz="1400" b="1" dirty="0">
                <a:latin typeface="DengXian" panose="02010600030101010101" pitchFamily="2" charset="-122"/>
                <a:ea typeface="DengXian" panose="02010600030101010101" pitchFamily="2" charset="-122"/>
              </a:rPr>
            </a:br>
            <a:r>
              <a:rPr lang="en-US" sz="1000" dirty="0">
                <a:latin typeface="DengXian" panose="02010600030101010101" pitchFamily="2" charset="-122"/>
                <a:ea typeface="DengXian" panose="02010600030101010101" pitchFamily="2" charset="-122"/>
              </a:rPr>
              <a:t>Curtin School of Population Health</a:t>
            </a:r>
            <a:br>
              <a:rPr lang="en-US" sz="1000" dirty="0">
                <a:latin typeface="DengXian" panose="02010600030101010101" pitchFamily="2" charset="-122"/>
                <a:ea typeface="DengXian" panose="02010600030101010101" pitchFamily="2" charset="-122"/>
              </a:rPr>
            </a:br>
            <a:r>
              <a:rPr lang="en-US" sz="1000" dirty="0">
                <a:latin typeface="DengXian" panose="02010600030101010101" pitchFamily="2" charset="-122"/>
                <a:ea typeface="DengXian" panose="02010600030101010101" pitchFamily="2" charset="-122"/>
              </a:rPr>
              <a:t>Faculty of Health Sciences</a:t>
            </a:r>
          </a:p>
          <a:p>
            <a:pPr algn="r">
              <a:defRPr/>
            </a:pPr>
            <a:endParaRPr lang="en-US" sz="1000" dirty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algn="r">
              <a:defRPr/>
            </a:pPr>
            <a:endParaRPr lang="en-US" sz="1000" dirty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algn="r">
              <a:defRPr/>
            </a:pPr>
            <a:endParaRPr lang="en-US" sz="1000" dirty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algn="r" fontAlgn="auto">
              <a:spcAft>
                <a:spcPts val="0"/>
              </a:spcAft>
              <a:defRPr/>
            </a:pPr>
            <a:endParaRPr lang="en-US" sz="1000" dirty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algn="r" fontAlgn="auto">
              <a:spcAft>
                <a:spcPts val="0"/>
              </a:spcAft>
              <a:defRPr/>
            </a:pPr>
            <a:endParaRPr lang="en-US" sz="1000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30" name="Text Box 14">
            <a:extLst>
              <a:ext uri="{FF2B5EF4-FFF2-40B4-BE49-F238E27FC236}">
                <a16:creationId xmlns:a16="http://schemas.microsoft.com/office/drawing/2014/main" id="{CF0091B8-5503-B44D-A5D5-DFD04E1779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183" y="2237826"/>
            <a:ext cx="1874294" cy="464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AU" altLang="en-US" sz="1300" b="1" dirty="0">
                <a:solidFill>
                  <a:srgbClr val="CE95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Curtin Academy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AU" altLang="en-US" sz="1300" b="1" dirty="0">
                <a:solidFill>
                  <a:srgbClr val="CE95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Mentorship Program</a:t>
            </a:r>
          </a:p>
        </p:txBody>
      </p:sp>
    </p:spTree>
    <p:extLst>
      <p:ext uri="{BB962C8B-B14F-4D97-AF65-F5344CB8AC3E}">
        <p14:creationId xmlns:p14="http://schemas.microsoft.com/office/powerpoint/2010/main" val="27086747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20C95510-3643-554D-87A8-D556912BB06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605" y="3627059"/>
            <a:ext cx="1874294" cy="651299"/>
          </a:xfrm>
          <a:prstGeom prst="rect">
            <a:avLst/>
          </a:prstGeom>
        </p:spPr>
      </p:pic>
      <p:sp>
        <p:nvSpPr>
          <p:cNvPr id="10" name="Text Box 14">
            <a:extLst>
              <a:ext uri="{FF2B5EF4-FFF2-40B4-BE49-F238E27FC236}">
                <a16:creationId xmlns:a16="http://schemas.microsoft.com/office/drawing/2014/main" id="{2E2C6D91-6D1C-E34A-AA0A-55A5E947E3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183" y="4466377"/>
            <a:ext cx="2023720" cy="1185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AU" altLang="en-US" sz="1200" dirty="0">
                <a:solidFill>
                  <a:srgbClr val="BF8F00"/>
                </a:solidFill>
                <a:latin typeface="Century Gothic" panose="020B0502020202020204" pitchFamily="34" charset="0"/>
              </a:rPr>
              <a:t>PEOPLE</a:t>
            </a:r>
            <a:endParaRPr lang="en-AU" altLang="en-US" sz="1200" dirty="0">
              <a:latin typeface="Century Gothic" panose="020B0502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buFontTx/>
              <a:buNone/>
            </a:pPr>
            <a:r>
              <a:rPr lang="en-AU" altLang="en-US" sz="900" dirty="0">
                <a:latin typeface="Century Gothic" panose="020B0502020202020204" pitchFamily="34" charset="0"/>
              </a:rPr>
              <a:t>people-centred</a:t>
            </a:r>
            <a:endParaRPr lang="en-AU" altLang="en-US" sz="1800" dirty="0">
              <a:latin typeface="Century Gothic" panose="020B0502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AU" altLang="en-US" sz="1200" dirty="0">
                <a:solidFill>
                  <a:srgbClr val="BF8F00"/>
                </a:solidFill>
                <a:latin typeface="Century Gothic" panose="020B0502020202020204" pitchFamily="34" charset="0"/>
              </a:rPr>
              <a:t>PEDAGOGY</a:t>
            </a:r>
            <a:endParaRPr lang="en-AU" altLang="en-US" sz="1200" dirty="0">
              <a:latin typeface="Century Gothic" panose="020B0502020202020204" pitchFamily="34" charset="0"/>
            </a:endParaRPr>
          </a:p>
          <a:p>
            <a:pPr eaLnBrk="1" hangingPunct="1">
              <a:lnSpc>
                <a:spcPts val="12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AU" altLang="en-US" sz="900" dirty="0">
                <a:latin typeface="Century Gothic" panose="020B0502020202020204" pitchFamily="34" charset="0"/>
              </a:rPr>
              <a:t>globally-placed</a:t>
            </a:r>
            <a:endParaRPr lang="en-AU" altLang="en-US" sz="1800" dirty="0">
              <a:latin typeface="Century Gothic" panose="020B0502020202020204" pitchFamily="34" charset="0"/>
            </a:endParaRPr>
          </a:p>
          <a:p>
            <a:pPr eaLnBrk="1" hangingPunct="1">
              <a:lnSpc>
                <a:spcPts val="1000"/>
              </a:lnSpc>
              <a:spcBef>
                <a:spcPct val="0"/>
              </a:spcBef>
              <a:buFontTx/>
              <a:buNone/>
            </a:pPr>
            <a:r>
              <a:rPr lang="en-AU" altLang="en-US" sz="1200" dirty="0">
                <a:solidFill>
                  <a:srgbClr val="BF8F00"/>
                </a:solidFill>
                <a:latin typeface="Century Gothic" panose="020B0502020202020204" pitchFamily="34" charset="0"/>
              </a:rPr>
              <a:t>PRACTICE</a:t>
            </a:r>
            <a:endParaRPr lang="en-AU" altLang="en-US" sz="1200" dirty="0">
              <a:latin typeface="Century Gothic" panose="020B0502020202020204" pitchFamily="34" charset="0"/>
            </a:endParaRPr>
          </a:p>
          <a:p>
            <a:pPr eaLnBrk="1" hangingPunct="1">
              <a:lnSpc>
                <a:spcPts val="1100"/>
              </a:lnSpc>
              <a:spcBef>
                <a:spcPct val="0"/>
              </a:spcBef>
              <a:buFontTx/>
              <a:buNone/>
            </a:pPr>
            <a:r>
              <a:rPr lang="en-AU" altLang="en-US" sz="900" dirty="0">
                <a:latin typeface="Century Gothic" panose="020B0502020202020204" pitchFamily="34" charset="0"/>
              </a:rPr>
              <a:t>paradigm-shifters</a:t>
            </a:r>
            <a:endParaRPr lang="en-AU" altLang="en-US" sz="1800" dirty="0">
              <a:latin typeface="Century Gothic" panose="020B0502020202020204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88E9695-24A0-E04C-B7BF-D8E9B1D8FB45}"/>
              </a:ext>
            </a:extLst>
          </p:cNvPr>
          <p:cNvCxnSpPr>
            <a:cxnSpLocks/>
          </p:cNvCxnSpPr>
          <p:nvPr/>
        </p:nvCxnSpPr>
        <p:spPr bwMode="auto">
          <a:xfrm>
            <a:off x="367529" y="3429000"/>
            <a:ext cx="1685925" cy="0"/>
          </a:xfrm>
          <a:prstGeom prst="line">
            <a:avLst/>
          </a:prstGeom>
          <a:ln w="19050" cap="rnd">
            <a:solidFill>
              <a:schemeClr val="accent4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7">
            <a:extLst>
              <a:ext uri="{FF2B5EF4-FFF2-40B4-BE49-F238E27FC236}">
                <a16:creationId xmlns:a16="http://schemas.microsoft.com/office/drawing/2014/main" id="{E9E2A7E5-2CB9-E54A-93F6-CDCFBB51D6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7787" y="5775332"/>
            <a:ext cx="1874294" cy="585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2">
            <a:extLst>
              <a:ext uri="{FF2B5EF4-FFF2-40B4-BE49-F238E27FC236}">
                <a16:creationId xmlns:a16="http://schemas.microsoft.com/office/drawing/2014/main" id="{48F80115-5542-AB43-9790-52C228A7D2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605" y="6171288"/>
            <a:ext cx="2001837" cy="29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fontAlgn="auto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AU" sz="500" dirty="0">
                <a:latin typeface="Arial" panose="020B060402020202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CRICOS Provider Code 00301J</a:t>
            </a:r>
            <a:endParaRPr lang="en-AU" sz="105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050" dirty="0"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AU" sz="105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87F2069-804F-B04E-A88F-BA8335D05AFE}"/>
              </a:ext>
            </a:extLst>
          </p:cNvPr>
          <p:cNvCxnSpPr>
            <a:cxnSpLocks/>
          </p:cNvCxnSpPr>
          <p:nvPr/>
        </p:nvCxnSpPr>
        <p:spPr bwMode="auto">
          <a:xfrm>
            <a:off x="367529" y="5694797"/>
            <a:ext cx="1685925" cy="0"/>
          </a:xfrm>
          <a:prstGeom prst="line">
            <a:avLst/>
          </a:prstGeom>
          <a:ln w="19050" cap="rnd">
            <a:solidFill>
              <a:schemeClr val="accent4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Box 14">
            <a:extLst>
              <a:ext uri="{FF2B5EF4-FFF2-40B4-BE49-F238E27FC236}">
                <a16:creationId xmlns:a16="http://schemas.microsoft.com/office/drawing/2014/main" id="{B115835E-852C-2343-A1CD-3E74E47B5D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183" y="352375"/>
            <a:ext cx="1773271" cy="555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AU" altLang="en-US" sz="3200" b="1" dirty="0">
                <a:latin typeface="Century Gothic" panose="020B0502020202020204" pitchFamily="34" charset="0"/>
              </a:rPr>
              <a:t>CAI3SP</a:t>
            </a:r>
          </a:p>
        </p:txBody>
      </p:sp>
      <p:sp>
        <p:nvSpPr>
          <p:cNvPr id="18" name="Text Box 14">
            <a:extLst>
              <a:ext uri="{FF2B5EF4-FFF2-40B4-BE49-F238E27FC236}">
                <a16:creationId xmlns:a16="http://schemas.microsoft.com/office/drawing/2014/main" id="{71E9CA8F-D370-3E49-9261-28155ECDDA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183" y="1328969"/>
            <a:ext cx="1773271" cy="335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AU" altLang="en-US" sz="1300" b="1" dirty="0">
                <a:latin typeface="DengXian" panose="02010600030101010101" pitchFamily="2" charset="-122"/>
                <a:ea typeface="DengXian" panose="02010600030101010101" pitchFamily="2" charset="-122"/>
              </a:rPr>
              <a:t>ACKNOWLEDGMENT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808DB9B-BA8A-6E4C-97EC-7891251880D2}"/>
              </a:ext>
            </a:extLst>
          </p:cNvPr>
          <p:cNvCxnSpPr>
            <a:cxnSpLocks/>
          </p:cNvCxnSpPr>
          <p:nvPr/>
        </p:nvCxnSpPr>
        <p:spPr bwMode="auto">
          <a:xfrm>
            <a:off x="351971" y="1205818"/>
            <a:ext cx="1685925" cy="0"/>
          </a:xfrm>
          <a:prstGeom prst="line">
            <a:avLst/>
          </a:prstGeom>
          <a:ln w="19050" cap="rnd">
            <a:solidFill>
              <a:schemeClr val="accent4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61AD4DCC-5163-F84D-A474-A50BD156A0CA}"/>
              </a:ext>
            </a:extLst>
          </p:cNvPr>
          <p:cNvSpPr txBox="1">
            <a:spLocks/>
          </p:cNvSpPr>
          <p:nvPr/>
        </p:nvSpPr>
        <p:spPr>
          <a:xfrm>
            <a:off x="2303903" y="2500364"/>
            <a:ext cx="3049790" cy="414479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r>
              <a:rPr lang="en-US" sz="1400" b="1" dirty="0">
                <a:latin typeface="DengXian" panose="02010600030101010101" pitchFamily="2" charset="-122"/>
                <a:ea typeface="DengXian" panose="02010600030101010101" pitchFamily="2" charset="-122"/>
              </a:rPr>
              <a:t>Ms. Ashlyn Hendrick</a:t>
            </a:r>
            <a:br>
              <a:rPr lang="en-US" sz="1400" b="1" dirty="0">
                <a:latin typeface="DengXian" panose="02010600030101010101" pitchFamily="2" charset="-122"/>
                <a:ea typeface="DengXian" panose="02010600030101010101" pitchFamily="2" charset="-122"/>
              </a:rPr>
            </a:br>
            <a:r>
              <a:rPr lang="en-US" sz="1000" dirty="0">
                <a:latin typeface="DengXian" panose="02010600030101010101" pitchFamily="2" charset="-122"/>
                <a:ea typeface="DengXian" panose="02010600030101010101" pitchFamily="2" charset="-122"/>
              </a:rPr>
              <a:t>Critical Incident Risk Manager</a:t>
            </a:r>
            <a:br>
              <a:rPr lang="en-US" sz="1000" dirty="0">
                <a:latin typeface="DengXian" panose="02010600030101010101" pitchFamily="2" charset="-122"/>
                <a:ea typeface="DengXian" panose="02010600030101010101" pitchFamily="2" charset="-122"/>
              </a:rPr>
            </a:br>
            <a:r>
              <a:rPr lang="en-US" sz="1000" dirty="0">
                <a:latin typeface="DengXian" panose="02010600030101010101" pitchFamily="2" charset="-122"/>
                <a:ea typeface="DengXian" panose="02010600030101010101" pitchFamily="2" charset="-122"/>
              </a:rPr>
              <a:t>Curtin University</a:t>
            </a:r>
          </a:p>
          <a:p>
            <a:pPr algn="r" fontAlgn="auto">
              <a:spcAft>
                <a:spcPts val="0"/>
              </a:spcAft>
              <a:defRPr/>
            </a:pPr>
            <a:r>
              <a:rPr lang="en-US" sz="1400" b="1" dirty="0">
                <a:latin typeface="DengXian" panose="02010600030101010101" pitchFamily="2" charset="-122"/>
                <a:ea typeface="DengXian" panose="02010600030101010101" pitchFamily="2" charset="-122"/>
              </a:rPr>
              <a:t>Ms. Susan Chung</a:t>
            </a:r>
            <a:br>
              <a:rPr lang="en-US" sz="1400" b="1" dirty="0">
                <a:latin typeface="DengXian" panose="02010600030101010101" pitchFamily="2" charset="-122"/>
                <a:ea typeface="DengXian" panose="02010600030101010101" pitchFamily="2" charset="-122"/>
              </a:rPr>
            </a:br>
            <a:r>
              <a:rPr lang="en-US" sz="1000" dirty="0">
                <a:latin typeface="DengXian" panose="02010600030101010101" pitchFamily="2" charset="-122"/>
                <a:ea typeface="DengXian" panose="02010600030101010101" pitchFamily="2" charset="-122"/>
              </a:rPr>
              <a:t>Travel Operations Manager</a:t>
            </a:r>
            <a:br>
              <a:rPr lang="en-US" sz="1000" dirty="0">
                <a:latin typeface="DengXian" panose="02010600030101010101" pitchFamily="2" charset="-122"/>
                <a:ea typeface="DengXian" panose="02010600030101010101" pitchFamily="2" charset="-122"/>
              </a:rPr>
            </a:br>
            <a:r>
              <a:rPr lang="en-US" sz="1000" dirty="0">
                <a:latin typeface="DengXian" panose="02010600030101010101" pitchFamily="2" charset="-122"/>
                <a:ea typeface="DengXian" panose="02010600030101010101" pitchFamily="2" charset="-122"/>
              </a:rPr>
              <a:t>Curtin University</a:t>
            </a:r>
          </a:p>
          <a:p>
            <a:pPr algn="r">
              <a:defRPr/>
            </a:pPr>
            <a:r>
              <a:rPr lang="en-US" sz="1400" b="1" dirty="0" err="1">
                <a:latin typeface="DengXian" panose="02010600030101010101" pitchFamily="2" charset="-122"/>
                <a:ea typeface="DengXian" panose="02010600030101010101" pitchFamily="2" charset="-122"/>
              </a:rPr>
              <a:t>Ms</a:t>
            </a:r>
            <a:r>
              <a:rPr lang="en-US" sz="1400" b="1" dirty="0">
                <a:latin typeface="DengXian" panose="02010600030101010101" pitchFamily="2" charset="-122"/>
                <a:ea typeface="DengXian" panose="02010600030101010101" pitchFamily="2" charset="-122"/>
              </a:rPr>
              <a:t> Natalie Love</a:t>
            </a:r>
            <a:br>
              <a:rPr lang="en-US" sz="1400" b="1" dirty="0">
                <a:latin typeface="DengXian" panose="02010600030101010101" pitchFamily="2" charset="-122"/>
                <a:ea typeface="DengXian" panose="02010600030101010101" pitchFamily="2" charset="-122"/>
              </a:rPr>
            </a:br>
            <a:r>
              <a:rPr lang="en-US" sz="1000" dirty="0">
                <a:latin typeface="DengXian" panose="02010600030101010101" pitchFamily="2" charset="-122"/>
                <a:ea typeface="DengXian" panose="02010600030101010101" pitchFamily="2" charset="-122"/>
              </a:rPr>
              <a:t>Student Services Team Leader</a:t>
            </a:r>
            <a:br>
              <a:rPr lang="en-US" sz="1000" dirty="0">
                <a:latin typeface="DengXian" panose="02010600030101010101" pitchFamily="2" charset="-122"/>
                <a:ea typeface="DengXian" panose="02010600030101010101" pitchFamily="2" charset="-122"/>
              </a:rPr>
            </a:br>
            <a:r>
              <a:rPr lang="en-US" sz="1000" dirty="0">
                <a:latin typeface="DengXian" panose="02010600030101010101" pitchFamily="2" charset="-122"/>
                <a:ea typeface="DengXian" panose="02010600030101010101" pitchFamily="2" charset="-122"/>
              </a:rPr>
              <a:t>Curtin University</a:t>
            </a:r>
          </a:p>
          <a:p>
            <a:pPr algn="r">
              <a:defRPr/>
            </a:pPr>
            <a:r>
              <a:rPr lang="en-US" sz="1400" b="1" dirty="0">
                <a:latin typeface="DengXian" panose="02010600030101010101" pitchFamily="2" charset="-122"/>
                <a:ea typeface="DengXian" panose="02010600030101010101" pitchFamily="2" charset="-122"/>
              </a:rPr>
              <a:t>Mr. Simon Kerrigan</a:t>
            </a:r>
            <a:br>
              <a:rPr lang="en-US" sz="1400" b="1" dirty="0">
                <a:latin typeface="DengXian" panose="02010600030101010101" pitchFamily="2" charset="-122"/>
                <a:ea typeface="DengXian" panose="02010600030101010101" pitchFamily="2" charset="-122"/>
              </a:rPr>
            </a:br>
            <a:r>
              <a:rPr lang="en-US" sz="1000" dirty="0">
                <a:latin typeface="DengXian" panose="02010600030101010101" pitchFamily="2" charset="-122"/>
                <a:ea typeface="DengXian" panose="02010600030101010101" pitchFamily="2" charset="-122"/>
              </a:rPr>
              <a:t>Curriculum Project Officer</a:t>
            </a:r>
            <a:br>
              <a:rPr lang="en-US" sz="1000" dirty="0">
                <a:latin typeface="DengXian" panose="02010600030101010101" pitchFamily="2" charset="-122"/>
                <a:ea typeface="DengXian" panose="02010600030101010101" pitchFamily="2" charset="-122"/>
              </a:rPr>
            </a:br>
            <a:r>
              <a:rPr lang="en-US" sz="1000" dirty="0">
                <a:latin typeface="DengXian" panose="02010600030101010101" pitchFamily="2" charset="-122"/>
                <a:ea typeface="DengXian" panose="02010600030101010101" pitchFamily="2" charset="-122"/>
              </a:rPr>
              <a:t>Curtin University</a:t>
            </a:r>
          </a:p>
          <a:p>
            <a:pPr algn="r">
              <a:defRPr/>
            </a:pPr>
            <a:r>
              <a:rPr lang="en-US" sz="1400" b="1" dirty="0">
                <a:latin typeface="DengXian" panose="02010600030101010101" pitchFamily="2" charset="-122"/>
                <a:ea typeface="DengXian" panose="02010600030101010101" pitchFamily="2" charset="-122"/>
              </a:rPr>
              <a:t>Ms. Karen Clay</a:t>
            </a:r>
            <a:br>
              <a:rPr lang="en-US" sz="1400" b="1" dirty="0">
                <a:latin typeface="DengXian" panose="02010600030101010101" pitchFamily="2" charset="-122"/>
                <a:ea typeface="DengXian" panose="02010600030101010101" pitchFamily="2" charset="-122"/>
              </a:rPr>
            </a:br>
            <a:r>
              <a:rPr lang="en-US" sz="1000" dirty="0">
                <a:latin typeface="DengXian" panose="02010600030101010101" pitchFamily="2" charset="-122"/>
                <a:ea typeface="DengXian" panose="02010600030101010101" pitchFamily="2" charset="-122"/>
              </a:rPr>
              <a:t>Faculty of Humanities</a:t>
            </a:r>
            <a:br>
              <a:rPr lang="en-US" sz="1000" dirty="0">
                <a:latin typeface="DengXian" panose="02010600030101010101" pitchFamily="2" charset="-122"/>
                <a:ea typeface="DengXian" panose="02010600030101010101" pitchFamily="2" charset="-122"/>
              </a:rPr>
            </a:br>
            <a:r>
              <a:rPr lang="en-US" sz="1000" dirty="0">
                <a:latin typeface="DengXian" panose="02010600030101010101" pitchFamily="2" charset="-122"/>
                <a:ea typeface="DengXian" panose="02010600030101010101" pitchFamily="2" charset="-122"/>
              </a:rPr>
              <a:t>Curtin University</a:t>
            </a:r>
          </a:p>
          <a:p>
            <a:pPr algn="r">
              <a:defRPr/>
            </a:pPr>
            <a:r>
              <a:rPr lang="en-US" sz="1400" b="1" dirty="0">
                <a:latin typeface="DengXian" panose="02010600030101010101" pitchFamily="2" charset="-122"/>
                <a:ea typeface="DengXian" panose="02010600030101010101" pitchFamily="2" charset="-122"/>
              </a:rPr>
              <a:t>Finance Teams</a:t>
            </a:r>
          </a:p>
          <a:p>
            <a:pPr algn="r">
              <a:defRPr/>
            </a:pPr>
            <a:r>
              <a:rPr lang="en-US" sz="1400" b="1" dirty="0">
                <a:latin typeface="DengXian" panose="02010600030101010101" pitchFamily="2" charset="-122"/>
                <a:ea typeface="DengXian" panose="02010600030101010101" pitchFamily="2" charset="-122"/>
              </a:rPr>
              <a:t>Student Engagement Teams</a:t>
            </a:r>
          </a:p>
          <a:p>
            <a:pPr algn="r">
              <a:defRPr/>
            </a:pPr>
            <a:r>
              <a:rPr lang="en-US" sz="1400" b="1" dirty="0">
                <a:latin typeface="DengXian" panose="02010600030101010101" pitchFamily="2" charset="-122"/>
                <a:ea typeface="DengXian" panose="02010600030101010101" pitchFamily="2" charset="-122"/>
              </a:rPr>
              <a:t>Deans and Pro Vice Chancellors</a:t>
            </a:r>
            <a:endParaRPr lang="en-US" sz="1000" dirty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algn="r">
              <a:defRPr/>
            </a:pPr>
            <a:endParaRPr lang="en-US" sz="1000" dirty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algn="r">
              <a:defRPr/>
            </a:pPr>
            <a:endParaRPr lang="en-US" sz="1000" dirty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algn="r">
              <a:defRPr/>
            </a:pPr>
            <a:endParaRPr lang="en-US" sz="1000" dirty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algn="r" fontAlgn="auto">
              <a:spcAft>
                <a:spcPts val="0"/>
              </a:spcAft>
              <a:defRPr/>
            </a:pPr>
            <a:endParaRPr lang="en-US" sz="1000" dirty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algn="r" fontAlgn="auto">
              <a:spcAft>
                <a:spcPts val="0"/>
              </a:spcAft>
              <a:defRPr/>
            </a:pPr>
            <a:endParaRPr lang="en-US" sz="1000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E0A6015B-1737-0547-B385-70E059068944}"/>
              </a:ext>
            </a:extLst>
          </p:cNvPr>
          <p:cNvGrpSpPr/>
          <p:nvPr/>
        </p:nvGrpSpPr>
        <p:grpSpPr>
          <a:xfrm>
            <a:off x="5604142" y="906264"/>
            <a:ext cx="6297995" cy="5441589"/>
            <a:chOff x="5574985" y="729700"/>
            <a:chExt cx="6297995" cy="5441589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CADBBC2F-35B7-6A4D-AF21-5B368CFAA5EE}"/>
                </a:ext>
              </a:extLst>
            </p:cNvPr>
            <p:cNvGrpSpPr/>
            <p:nvPr/>
          </p:nvGrpSpPr>
          <p:grpSpPr>
            <a:xfrm>
              <a:off x="7641377" y="729700"/>
              <a:ext cx="4231603" cy="5441588"/>
              <a:chOff x="7154366" y="729700"/>
              <a:chExt cx="4765618" cy="6128300"/>
            </a:xfrm>
          </p:grpSpPr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C8782819-1F8A-5B48-8F35-0FC096004500}"/>
                  </a:ext>
                </a:extLst>
              </p:cNvPr>
              <p:cNvGrpSpPr/>
              <p:nvPr/>
            </p:nvGrpSpPr>
            <p:grpSpPr>
              <a:xfrm>
                <a:off x="9326254" y="729700"/>
                <a:ext cx="2593730" cy="6128300"/>
                <a:chOff x="9326254" y="729700"/>
                <a:chExt cx="2363238" cy="5583708"/>
              </a:xfrm>
            </p:grpSpPr>
            <p:pic>
              <p:nvPicPr>
                <p:cNvPr id="20" name="Picture 19">
                  <a:extLst>
                    <a:ext uri="{FF2B5EF4-FFF2-40B4-BE49-F238E27FC236}">
                      <a16:creationId xmlns:a16="http://schemas.microsoft.com/office/drawing/2014/main" id="{37CF77B3-1F11-194B-A751-2305A575CD5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337286" y="2390953"/>
                  <a:ext cx="2352206" cy="2524404"/>
                </a:xfrm>
                <a:prstGeom prst="rect">
                  <a:avLst/>
                </a:prstGeom>
              </p:spPr>
            </p:pic>
            <p:pic>
              <p:nvPicPr>
                <p:cNvPr id="22" name="Picture 21">
                  <a:extLst>
                    <a:ext uri="{FF2B5EF4-FFF2-40B4-BE49-F238E27FC236}">
                      <a16:creationId xmlns:a16="http://schemas.microsoft.com/office/drawing/2014/main" id="{79BCA3C7-AD0B-4B47-95B8-D4EF28174D5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326254" y="5044847"/>
                  <a:ext cx="2363238" cy="1268561"/>
                </a:xfrm>
                <a:prstGeom prst="rect">
                  <a:avLst/>
                </a:prstGeom>
              </p:spPr>
            </p:pic>
            <p:pic>
              <p:nvPicPr>
                <p:cNvPr id="23" name="Picture 22">
                  <a:extLst>
                    <a:ext uri="{FF2B5EF4-FFF2-40B4-BE49-F238E27FC236}">
                      <a16:creationId xmlns:a16="http://schemas.microsoft.com/office/drawing/2014/main" id="{2519D9F3-013B-8D4D-BFC6-1E8ABEC997C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326254" y="729700"/>
                  <a:ext cx="2352999" cy="1531756"/>
                </a:xfrm>
                <a:prstGeom prst="rect">
                  <a:avLst/>
                </a:prstGeom>
              </p:spPr>
            </p:pic>
          </p:grpSp>
          <p:pic>
            <p:nvPicPr>
              <p:cNvPr id="4" name="Picture 3" descr="A group of people sitting in a room with a projector screen&#10;&#10;Description automatically generated with low confidence">
                <a:extLst>
                  <a:ext uri="{FF2B5EF4-FFF2-40B4-BE49-F238E27FC236}">
                    <a16:creationId xmlns:a16="http://schemas.microsoft.com/office/drawing/2014/main" id="{898BF072-35EF-DA44-85F9-7F8B4D6CBE0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159992" y="729700"/>
                <a:ext cx="2065239" cy="1548929"/>
              </a:xfrm>
              <a:prstGeom prst="rect">
                <a:avLst/>
              </a:prstGeom>
            </p:spPr>
          </p:pic>
          <p:pic>
            <p:nvPicPr>
              <p:cNvPr id="6" name="Picture 5" descr="A group of people sitting in a room&#10;&#10;Description automatically generated with medium confidence">
                <a:extLst>
                  <a:ext uri="{FF2B5EF4-FFF2-40B4-BE49-F238E27FC236}">
                    <a16:creationId xmlns:a16="http://schemas.microsoft.com/office/drawing/2014/main" id="{9C5185ED-F139-9948-9D73-D1D0152C464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159992" y="2390946"/>
                <a:ext cx="2065239" cy="1161697"/>
              </a:xfrm>
              <a:prstGeom prst="rect">
                <a:avLst/>
              </a:prstGeom>
            </p:spPr>
          </p:pic>
          <p:pic>
            <p:nvPicPr>
              <p:cNvPr id="8" name="Picture 7" descr="A group of people sitting under a tent&#10;&#10;Description automatically generated with medium confidence">
                <a:extLst>
                  <a:ext uri="{FF2B5EF4-FFF2-40B4-BE49-F238E27FC236}">
                    <a16:creationId xmlns:a16="http://schemas.microsoft.com/office/drawing/2014/main" id="{65B0C1E8-FD57-F143-AE91-51D2DD95276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154366" y="3652381"/>
                <a:ext cx="2065240" cy="1548930"/>
              </a:xfrm>
              <a:prstGeom prst="rect">
                <a:avLst/>
              </a:prstGeom>
            </p:spPr>
          </p:pic>
          <p:pic>
            <p:nvPicPr>
              <p:cNvPr id="15" name="Picture 14" descr="A group of people in a room&#10;&#10;Description automatically generated with medium confidence">
                <a:extLst>
                  <a:ext uri="{FF2B5EF4-FFF2-40B4-BE49-F238E27FC236}">
                    <a16:creationId xmlns:a16="http://schemas.microsoft.com/office/drawing/2014/main" id="{F5411075-449A-B64B-9981-C04404BF6E4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154366" y="5301049"/>
                <a:ext cx="2075934" cy="1556951"/>
              </a:xfrm>
              <a:prstGeom prst="rect">
                <a:avLst/>
              </a:prstGeom>
            </p:spPr>
          </p:pic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FFDC5239-14E1-D449-A098-C76792877F13}"/>
                </a:ext>
              </a:extLst>
            </p:cNvPr>
            <p:cNvGrpSpPr/>
            <p:nvPr/>
          </p:nvGrpSpPr>
          <p:grpSpPr>
            <a:xfrm>
              <a:off x="5574985" y="729701"/>
              <a:ext cx="1954336" cy="5441588"/>
              <a:chOff x="5487679" y="729700"/>
              <a:chExt cx="2041642" cy="5684679"/>
            </a:xfrm>
          </p:grpSpPr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B7C0BC3A-D9C8-6546-9C62-80B874A9EAA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487679" y="729700"/>
                <a:ext cx="2041642" cy="3330625"/>
              </a:xfrm>
              <a:prstGeom prst="rect">
                <a:avLst/>
              </a:prstGeom>
            </p:spPr>
          </p:pic>
          <p:pic>
            <p:nvPicPr>
              <p:cNvPr id="33" name="Picture 32" descr="A group of people sitting at desks&#10;&#10;Description automatically generated with low confidence">
                <a:extLst>
                  <a:ext uri="{FF2B5EF4-FFF2-40B4-BE49-F238E27FC236}">
                    <a16:creationId xmlns:a16="http://schemas.microsoft.com/office/drawing/2014/main" id="{57DA17F9-D9BF-EC4A-8811-CE0128836CB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490450" y="4128855"/>
                <a:ext cx="2038871" cy="1069222"/>
              </a:xfrm>
              <a:prstGeom prst="rect">
                <a:avLst/>
              </a:prstGeom>
            </p:spPr>
          </p:pic>
          <p:pic>
            <p:nvPicPr>
              <p:cNvPr id="35" name="Picture 34" descr="A person speaking to a group of people in a room&#10;&#10;Description automatically generated with medium confidence">
                <a:extLst>
                  <a:ext uri="{FF2B5EF4-FFF2-40B4-BE49-F238E27FC236}">
                    <a16:creationId xmlns:a16="http://schemas.microsoft.com/office/drawing/2014/main" id="{E612FE66-36DA-8D44-8995-BFD8BCA6CE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487679" y="5265956"/>
                <a:ext cx="2041642" cy="1148423"/>
              </a:xfrm>
              <a:prstGeom prst="rect">
                <a:avLst/>
              </a:prstGeom>
            </p:spPr>
          </p:pic>
        </p:grpSp>
      </p:grpSp>
      <p:sp>
        <p:nvSpPr>
          <p:cNvPr id="41" name="Text Box 14">
            <a:extLst>
              <a:ext uri="{FF2B5EF4-FFF2-40B4-BE49-F238E27FC236}">
                <a16:creationId xmlns:a16="http://schemas.microsoft.com/office/drawing/2014/main" id="{0E7912FF-92CC-F84F-B295-B1572AA8DF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183" y="2237826"/>
            <a:ext cx="1874294" cy="464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AU" altLang="en-US" sz="1300" b="1" dirty="0">
                <a:solidFill>
                  <a:srgbClr val="CE95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Curtin Perth Staff</a:t>
            </a:r>
          </a:p>
        </p:txBody>
      </p:sp>
    </p:spTree>
    <p:extLst>
      <p:ext uri="{BB962C8B-B14F-4D97-AF65-F5344CB8AC3E}">
        <p14:creationId xmlns:p14="http://schemas.microsoft.com/office/powerpoint/2010/main" val="20985688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4">
            <a:extLst>
              <a:ext uri="{FF2B5EF4-FFF2-40B4-BE49-F238E27FC236}">
                <a16:creationId xmlns:a16="http://schemas.microsoft.com/office/drawing/2014/main" id="{052A1D60-5371-ED4C-B846-8E17A56F4A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52021" y="1580020"/>
            <a:ext cx="2886417" cy="4065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Eminent researcher and educator appointed Curtin senior leader - News at  Curtin | Curtin University, Perth, Australia">
            <a:extLst>
              <a:ext uri="{FF2B5EF4-FFF2-40B4-BE49-F238E27FC236}">
                <a16:creationId xmlns:a16="http://schemas.microsoft.com/office/drawing/2014/main" id="{F3B80525-E264-644C-ADB6-403FF0C6B8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15080" y="1573234"/>
            <a:ext cx="2797253" cy="4078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20C95510-3643-554D-87A8-D556912BB069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605" y="3627059"/>
            <a:ext cx="1874294" cy="651299"/>
          </a:xfrm>
          <a:prstGeom prst="rect">
            <a:avLst/>
          </a:prstGeom>
        </p:spPr>
      </p:pic>
      <p:sp>
        <p:nvSpPr>
          <p:cNvPr id="10" name="Text Box 14">
            <a:extLst>
              <a:ext uri="{FF2B5EF4-FFF2-40B4-BE49-F238E27FC236}">
                <a16:creationId xmlns:a16="http://schemas.microsoft.com/office/drawing/2014/main" id="{2E2C6D91-6D1C-E34A-AA0A-55A5E947E3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183" y="4466377"/>
            <a:ext cx="2023720" cy="1185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AU" altLang="en-US" sz="1200" dirty="0">
                <a:solidFill>
                  <a:srgbClr val="BF8F00"/>
                </a:solidFill>
                <a:latin typeface="Century Gothic" panose="020B0502020202020204" pitchFamily="34" charset="0"/>
              </a:rPr>
              <a:t>PEOPLE</a:t>
            </a:r>
            <a:endParaRPr lang="en-AU" altLang="en-US" sz="1200" dirty="0">
              <a:latin typeface="Century Gothic" panose="020B0502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buFontTx/>
              <a:buNone/>
            </a:pPr>
            <a:r>
              <a:rPr lang="en-AU" altLang="en-US" sz="900" dirty="0">
                <a:latin typeface="Century Gothic" panose="020B0502020202020204" pitchFamily="34" charset="0"/>
              </a:rPr>
              <a:t>people-centred</a:t>
            </a:r>
            <a:endParaRPr lang="en-AU" altLang="en-US" sz="1800" dirty="0">
              <a:latin typeface="Century Gothic" panose="020B0502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AU" altLang="en-US" sz="1200" dirty="0">
                <a:solidFill>
                  <a:srgbClr val="BF8F00"/>
                </a:solidFill>
                <a:latin typeface="Century Gothic" panose="020B0502020202020204" pitchFamily="34" charset="0"/>
              </a:rPr>
              <a:t>PEDAGOGY</a:t>
            </a:r>
            <a:endParaRPr lang="en-AU" altLang="en-US" sz="1200" dirty="0">
              <a:latin typeface="Century Gothic" panose="020B0502020202020204" pitchFamily="34" charset="0"/>
            </a:endParaRPr>
          </a:p>
          <a:p>
            <a:pPr eaLnBrk="1" hangingPunct="1">
              <a:lnSpc>
                <a:spcPts val="12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AU" altLang="en-US" sz="900" dirty="0">
                <a:latin typeface="Century Gothic" panose="020B0502020202020204" pitchFamily="34" charset="0"/>
              </a:rPr>
              <a:t>globally-placed</a:t>
            </a:r>
            <a:endParaRPr lang="en-AU" altLang="en-US" sz="1800" dirty="0">
              <a:latin typeface="Century Gothic" panose="020B0502020202020204" pitchFamily="34" charset="0"/>
            </a:endParaRPr>
          </a:p>
          <a:p>
            <a:pPr eaLnBrk="1" hangingPunct="1">
              <a:lnSpc>
                <a:spcPts val="1000"/>
              </a:lnSpc>
              <a:spcBef>
                <a:spcPct val="0"/>
              </a:spcBef>
              <a:buFontTx/>
              <a:buNone/>
            </a:pPr>
            <a:r>
              <a:rPr lang="en-AU" altLang="en-US" sz="1200" dirty="0">
                <a:solidFill>
                  <a:srgbClr val="BF8F00"/>
                </a:solidFill>
                <a:latin typeface="Century Gothic" panose="020B0502020202020204" pitchFamily="34" charset="0"/>
              </a:rPr>
              <a:t>PRACTICE</a:t>
            </a:r>
            <a:endParaRPr lang="en-AU" altLang="en-US" sz="1200" dirty="0">
              <a:latin typeface="Century Gothic" panose="020B0502020202020204" pitchFamily="34" charset="0"/>
            </a:endParaRPr>
          </a:p>
          <a:p>
            <a:pPr eaLnBrk="1" hangingPunct="1">
              <a:lnSpc>
                <a:spcPts val="1100"/>
              </a:lnSpc>
              <a:spcBef>
                <a:spcPct val="0"/>
              </a:spcBef>
              <a:buFontTx/>
              <a:buNone/>
            </a:pPr>
            <a:r>
              <a:rPr lang="en-AU" altLang="en-US" sz="900" dirty="0">
                <a:latin typeface="Century Gothic" panose="020B0502020202020204" pitchFamily="34" charset="0"/>
              </a:rPr>
              <a:t>paradigm-shifters</a:t>
            </a:r>
            <a:endParaRPr lang="en-AU" altLang="en-US" sz="1800" dirty="0">
              <a:latin typeface="Century Gothic" panose="020B0502020202020204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88E9695-24A0-E04C-B7BF-D8E9B1D8FB45}"/>
              </a:ext>
            </a:extLst>
          </p:cNvPr>
          <p:cNvCxnSpPr>
            <a:cxnSpLocks/>
          </p:cNvCxnSpPr>
          <p:nvPr/>
        </p:nvCxnSpPr>
        <p:spPr bwMode="auto">
          <a:xfrm>
            <a:off x="367529" y="3429000"/>
            <a:ext cx="1685925" cy="0"/>
          </a:xfrm>
          <a:prstGeom prst="line">
            <a:avLst/>
          </a:prstGeom>
          <a:ln w="19050" cap="rnd">
            <a:solidFill>
              <a:schemeClr val="accent4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7">
            <a:extLst>
              <a:ext uri="{FF2B5EF4-FFF2-40B4-BE49-F238E27FC236}">
                <a16:creationId xmlns:a16="http://schemas.microsoft.com/office/drawing/2014/main" id="{E9E2A7E5-2CB9-E54A-93F6-CDCFBB51D6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7787" y="5775332"/>
            <a:ext cx="1874294" cy="585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2">
            <a:extLst>
              <a:ext uri="{FF2B5EF4-FFF2-40B4-BE49-F238E27FC236}">
                <a16:creationId xmlns:a16="http://schemas.microsoft.com/office/drawing/2014/main" id="{48F80115-5542-AB43-9790-52C228A7D2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605" y="6171288"/>
            <a:ext cx="2001837" cy="29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fontAlgn="auto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AU" sz="500" dirty="0">
                <a:latin typeface="Arial" panose="020B060402020202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CRICOS Provider Code 00301J</a:t>
            </a:r>
            <a:endParaRPr lang="en-AU" sz="105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050" dirty="0"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AU" sz="105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87F2069-804F-B04E-A88F-BA8335D05AFE}"/>
              </a:ext>
            </a:extLst>
          </p:cNvPr>
          <p:cNvCxnSpPr>
            <a:cxnSpLocks/>
          </p:cNvCxnSpPr>
          <p:nvPr/>
        </p:nvCxnSpPr>
        <p:spPr bwMode="auto">
          <a:xfrm>
            <a:off x="367529" y="5694797"/>
            <a:ext cx="1685925" cy="0"/>
          </a:xfrm>
          <a:prstGeom prst="line">
            <a:avLst/>
          </a:prstGeom>
          <a:ln w="19050" cap="rnd">
            <a:solidFill>
              <a:schemeClr val="accent4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Box 14">
            <a:extLst>
              <a:ext uri="{FF2B5EF4-FFF2-40B4-BE49-F238E27FC236}">
                <a16:creationId xmlns:a16="http://schemas.microsoft.com/office/drawing/2014/main" id="{B115835E-852C-2343-A1CD-3E74E47B5D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183" y="352375"/>
            <a:ext cx="1773271" cy="555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AU" altLang="en-US" sz="3200" b="1" dirty="0">
                <a:latin typeface="Century Gothic" panose="020B0502020202020204" pitchFamily="34" charset="0"/>
              </a:rPr>
              <a:t>CAI3SP</a:t>
            </a:r>
          </a:p>
        </p:txBody>
      </p:sp>
      <p:sp>
        <p:nvSpPr>
          <p:cNvPr id="18" name="Text Box 14">
            <a:extLst>
              <a:ext uri="{FF2B5EF4-FFF2-40B4-BE49-F238E27FC236}">
                <a16:creationId xmlns:a16="http://schemas.microsoft.com/office/drawing/2014/main" id="{71E9CA8F-D370-3E49-9261-28155ECDDA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183" y="1328969"/>
            <a:ext cx="1773271" cy="335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AU" altLang="en-US" sz="1300" b="1" dirty="0">
                <a:latin typeface="DengXian" panose="02010600030101010101" pitchFamily="2" charset="-122"/>
                <a:ea typeface="DengXian" panose="02010600030101010101" pitchFamily="2" charset="-122"/>
              </a:rPr>
              <a:t>ACKNOWLEDGMENT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808DB9B-BA8A-6E4C-97EC-7891251880D2}"/>
              </a:ext>
            </a:extLst>
          </p:cNvPr>
          <p:cNvCxnSpPr>
            <a:cxnSpLocks/>
          </p:cNvCxnSpPr>
          <p:nvPr/>
        </p:nvCxnSpPr>
        <p:spPr bwMode="auto">
          <a:xfrm>
            <a:off x="351971" y="1205818"/>
            <a:ext cx="1685925" cy="0"/>
          </a:xfrm>
          <a:prstGeom prst="line">
            <a:avLst/>
          </a:prstGeom>
          <a:ln w="19050" cap="rnd">
            <a:solidFill>
              <a:schemeClr val="accent4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4BA3292E-0894-F542-A47E-ED6710587762}"/>
              </a:ext>
            </a:extLst>
          </p:cNvPr>
          <p:cNvSpPr txBox="1">
            <a:spLocks/>
          </p:cNvSpPr>
          <p:nvPr/>
        </p:nvSpPr>
        <p:spPr>
          <a:xfrm>
            <a:off x="2562693" y="4149548"/>
            <a:ext cx="2660975" cy="175355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r>
              <a:rPr lang="en-US" sz="1000" dirty="0">
                <a:latin typeface="DengXian Light" panose="02010600030101010101" pitchFamily="2" charset="-122"/>
                <a:ea typeface="DengXian Light" panose="02010600030101010101" pitchFamily="2" charset="-122"/>
              </a:rPr>
              <a:t>(From Left to Right)</a:t>
            </a:r>
            <a:br>
              <a:rPr lang="en-US" sz="1200" b="1" dirty="0">
                <a:latin typeface="DengXian" panose="02010600030101010101" pitchFamily="2" charset="-122"/>
                <a:ea typeface="DengXian" panose="02010600030101010101" pitchFamily="2" charset="-122"/>
              </a:rPr>
            </a:br>
            <a:br>
              <a:rPr lang="en-US" sz="1200" b="1" dirty="0">
                <a:latin typeface="DengXian" panose="02010600030101010101" pitchFamily="2" charset="-122"/>
                <a:ea typeface="DengXian" panose="02010600030101010101" pitchFamily="2" charset="-122"/>
              </a:rPr>
            </a:br>
            <a:r>
              <a:rPr lang="en-US" sz="1400" b="1" dirty="0">
                <a:latin typeface="DengXian" panose="02010600030101010101" pitchFamily="2" charset="-122"/>
                <a:ea typeface="DengXian" panose="02010600030101010101" pitchFamily="2" charset="-122"/>
              </a:rPr>
              <a:t>Professor Paul Brunton</a:t>
            </a:r>
            <a:br>
              <a:rPr lang="en-US" sz="1200" b="1" dirty="0">
                <a:latin typeface="DengXian" panose="02010600030101010101" pitchFamily="2" charset="-122"/>
                <a:ea typeface="DengXian" panose="02010600030101010101" pitchFamily="2" charset="-122"/>
              </a:rPr>
            </a:br>
            <a:r>
              <a:rPr lang="en-US" sz="1000" dirty="0">
                <a:latin typeface="DengXian" panose="02010600030101010101" pitchFamily="2" charset="-122"/>
                <a:ea typeface="DengXian" panose="02010600030101010101" pitchFamily="2" charset="-122"/>
              </a:rPr>
              <a:t>Deputy Vice-Chancellor – Academic</a:t>
            </a:r>
            <a:br>
              <a:rPr lang="en-US" sz="1000" dirty="0">
                <a:latin typeface="DengXian" panose="02010600030101010101" pitchFamily="2" charset="-122"/>
                <a:ea typeface="DengXian" panose="02010600030101010101" pitchFamily="2" charset="-122"/>
              </a:rPr>
            </a:br>
            <a:r>
              <a:rPr lang="en-US" sz="1000" dirty="0">
                <a:latin typeface="DengXian" panose="02010600030101010101" pitchFamily="2" charset="-122"/>
                <a:ea typeface="DengXian" panose="02010600030101010101" pitchFamily="2" charset="-122"/>
              </a:rPr>
              <a:t>Curtin University</a:t>
            </a:r>
          </a:p>
          <a:p>
            <a:pPr algn="r" fontAlgn="auto">
              <a:spcAft>
                <a:spcPts val="0"/>
              </a:spcAft>
              <a:defRPr/>
            </a:pPr>
            <a:br>
              <a:rPr lang="en-US" sz="1000" dirty="0">
                <a:latin typeface="DengXian" panose="02010600030101010101" pitchFamily="2" charset="-122"/>
                <a:ea typeface="DengXian" panose="02010600030101010101" pitchFamily="2" charset="-122"/>
              </a:rPr>
            </a:br>
            <a:r>
              <a:rPr lang="en-US" sz="1400" b="1" dirty="0">
                <a:latin typeface="DengXian" panose="02010600030101010101" pitchFamily="2" charset="-122"/>
                <a:ea typeface="DengXian" panose="02010600030101010101" pitchFamily="2" charset="-122"/>
              </a:rPr>
              <a:t>Professor Seth </a:t>
            </a:r>
            <a:r>
              <a:rPr lang="en-US" sz="1400" b="1" dirty="0" err="1">
                <a:latin typeface="DengXian" panose="02010600030101010101" pitchFamily="2" charset="-122"/>
                <a:ea typeface="DengXian" panose="02010600030101010101" pitchFamily="2" charset="-122"/>
              </a:rPr>
              <a:t>Kunin</a:t>
            </a:r>
            <a:br>
              <a:rPr lang="en-US" sz="1200" b="1" dirty="0">
                <a:latin typeface="DengXian" panose="02010600030101010101" pitchFamily="2" charset="-122"/>
                <a:ea typeface="DengXian" panose="02010600030101010101" pitchFamily="2" charset="-122"/>
              </a:rPr>
            </a:br>
            <a:r>
              <a:rPr lang="en-US" sz="1000" dirty="0">
                <a:latin typeface="DengXian" panose="02010600030101010101" pitchFamily="2" charset="-122"/>
                <a:ea typeface="DengXian" panose="02010600030101010101" pitchFamily="2" charset="-122"/>
              </a:rPr>
              <a:t>Deputy Vice-Chancellor – Global</a:t>
            </a:r>
            <a:br>
              <a:rPr lang="en-US" sz="1000" dirty="0">
                <a:latin typeface="DengXian" panose="02010600030101010101" pitchFamily="2" charset="-122"/>
                <a:ea typeface="DengXian" panose="02010600030101010101" pitchFamily="2" charset="-122"/>
              </a:rPr>
            </a:br>
            <a:r>
              <a:rPr lang="en-US" sz="1000" dirty="0">
                <a:latin typeface="DengXian" panose="02010600030101010101" pitchFamily="2" charset="-122"/>
                <a:ea typeface="DengXian" panose="02010600030101010101" pitchFamily="2" charset="-122"/>
              </a:rPr>
              <a:t>Curtin University</a:t>
            </a:r>
          </a:p>
        </p:txBody>
      </p:sp>
      <p:pic>
        <p:nvPicPr>
          <p:cNvPr id="25" name="Picture 27">
            <a:extLst>
              <a:ext uri="{FF2B5EF4-FFF2-40B4-BE49-F238E27FC236}">
                <a16:creationId xmlns:a16="http://schemas.microsoft.com/office/drawing/2014/main" id="{12779595-2739-6E42-8BAC-ACB5FEB188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8474" y="1567872"/>
            <a:ext cx="1874294" cy="585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8814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9D4D0F9-8660-F747-85C6-FE040248BF70}"/>
              </a:ext>
            </a:extLst>
          </p:cNvPr>
          <p:cNvGrpSpPr/>
          <p:nvPr/>
        </p:nvGrpSpPr>
        <p:grpSpPr>
          <a:xfrm>
            <a:off x="5515079" y="1573234"/>
            <a:ext cx="5823359" cy="4093299"/>
            <a:chOff x="5515079" y="1573234"/>
            <a:chExt cx="5823359" cy="4093299"/>
          </a:xfrm>
        </p:grpSpPr>
        <p:pic>
          <p:nvPicPr>
            <p:cNvPr id="21" name="Picture 4" descr="staff photo">
              <a:extLst>
                <a:ext uri="{FF2B5EF4-FFF2-40B4-BE49-F238E27FC236}">
                  <a16:creationId xmlns:a16="http://schemas.microsoft.com/office/drawing/2014/main" id="{A4C7B0E8-B5E0-6B44-B185-CFC712A5B70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70966" y="1573234"/>
              <a:ext cx="2867472" cy="40653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4" descr="Dr Leo Ng | Curtin University Staff Profile">
              <a:extLst>
                <a:ext uri="{FF2B5EF4-FFF2-40B4-BE49-F238E27FC236}">
                  <a16:creationId xmlns:a16="http://schemas.microsoft.com/office/drawing/2014/main" id="{8408D3FB-2120-E248-BA16-0B72B8B86E3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email"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515079" y="1587585"/>
              <a:ext cx="2797254" cy="40789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20C95510-3643-554D-87A8-D556912BB06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605" y="3627059"/>
            <a:ext cx="1874294" cy="651299"/>
          </a:xfrm>
          <a:prstGeom prst="rect">
            <a:avLst/>
          </a:prstGeom>
        </p:spPr>
      </p:pic>
      <p:sp>
        <p:nvSpPr>
          <p:cNvPr id="10" name="Text Box 14">
            <a:extLst>
              <a:ext uri="{FF2B5EF4-FFF2-40B4-BE49-F238E27FC236}">
                <a16:creationId xmlns:a16="http://schemas.microsoft.com/office/drawing/2014/main" id="{2E2C6D91-6D1C-E34A-AA0A-55A5E947E3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183" y="4466377"/>
            <a:ext cx="2023720" cy="1185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AU" altLang="en-US" sz="1200" dirty="0">
                <a:solidFill>
                  <a:srgbClr val="BF8F00"/>
                </a:solidFill>
                <a:latin typeface="Century Gothic" panose="020B0502020202020204" pitchFamily="34" charset="0"/>
              </a:rPr>
              <a:t>PEOPLE</a:t>
            </a:r>
            <a:endParaRPr lang="en-AU" altLang="en-US" sz="1200" dirty="0">
              <a:latin typeface="Century Gothic" panose="020B0502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buFontTx/>
              <a:buNone/>
            </a:pPr>
            <a:r>
              <a:rPr lang="en-AU" altLang="en-US" sz="900" dirty="0">
                <a:latin typeface="Century Gothic" panose="020B0502020202020204" pitchFamily="34" charset="0"/>
              </a:rPr>
              <a:t>people-centred</a:t>
            </a:r>
            <a:endParaRPr lang="en-AU" altLang="en-US" sz="1800" dirty="0">
              <a:latin typeface="Century Gothic" panose="020B0502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AU" altLang="en-US" sz="1200" dirty="0">
                <a:solidFill>
                  <a:srgbClr val="BF8F00"/>
                </a:solidFill>
                <a:latin typeface="Century Gothic" panose="020B0502020202020204" pitchFamily="34" charset="0"/>
              </a:rPr>
              <a:t>PEDAGOGY</a:t>
            </a:r>
            <a:endParaRPr lang="en-AU" altLang="en-US" sz="1200" dirty="0">
              <a:latin typeface="Century Gothic" panose="020B0502020202020204" pitchFamily="34" charset="0"/>
            </a:endParaRPr>
          </a:p>
          <a:p>
            <a:pPr eaLnBrk="1" hangingPunct="1">
              <a:lnSpc>
                <a:spcPts val="12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AU" altLang="en-US" sz="900" dirty="0">
                <a:latin typeface="Century Gothic" panose="020B0502020202020204" pitchFamily="34" charset="0"/>
              </a:rPr>
              <a:t>globally-placed</a:t>
            </a:r>
            <a:endParaRPr lang="en-AU" altLang="en-US" sz="1800" dirty="0">
              <a:latin typeface="Century Gothic" panose="020B0502020202020204" pitchFamily="34" charset="0"/>
            </a:endParaRPr>
          </a:p>
          <a:p>
            <a:pPr eaLnBrk="1" hangingPunct="1">
              <a:lnSpc>
                <a:spcPts val="1000"/>
              </a:lnSpc>
              <a:spcBef>
                <a:spcPct val="0"/>
              </a:spcBef>
              <a:buFontTx/>
              <a:buNone/>
            </a:pPr>
            <a:r>
              <a:rPr lang="en-AU" altLang="en-US" sz="1200" dirty="0">
                <a:solidFill>
                  <a:srgbClr val="BF8F00"/>
                </a:solidFill>
                <a:latin typeface="Century Gothic" panose="020B0502020202020204" pitchFamily="34" charset="0"/>
              </a:rPr>
              <a:t>PRACTICE</a:t>
            </a:r>
            <a:endParaRPr lang="en-AU" altLang="en-US" sz="1200" dirty="0">
              <a:latin typeface="Century Gothic" panose="020B0502020202020204" pitchFamily="34" charset="0"/>
            </a:endParaRPr>
          </a:p>
          <a:p>
            <a:pPr eaLnBrk="1" hangingPunct="1">
              <a:lnSpc>
                <a:spcPts val="1100"/>
              </a:lnSpc>
              <a:spcBef>
                <a:spcPct val="0"/>
              </a:spcBef>
              <a:buFontTx/>
              <a:buNone/>
            </a:pPr>
            <a:r>
              <a:rPr lang="en-AU" altLang="en-US" sz="900" dirty="0">
                <a:latin typeface="Century Gothic" panose="020B0502020202020204" pitchFamily="34" charset="0"/>
              </a:rPr>
              <a:t>paradigm-shifters</a:t>
            </a:r>
            <a:endParaRPr lang="en-AU" altLang="en-US" sz="1800" dirty="0">
              <a:latin typeface="Century Gothic" panose="020B0502020202020204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88E9695-24A0-E04C-B7BF-D8E9B1D8FB45}"/>
              </a:ext>
            </a:extLst>
          </p:cNvPr>
          <p:cNvCxnSpPr>
            <a:cxnSpLocks/>
          </p:cNvCxnSpPr>
          <p:nvPr/>
        </p:nvCxnSpPr>
        <p:spPr bwMode="auto">
          <a:xfrm>
            <a:off x="367529" y="3429000"/>
            <a:ext cx="1685925" cy="0"/>
          </a:xfrm>
          <a:prstGeom prst="line">
            <a:avLst/>
          </a:prstGeom>
          <a:ln w="19050" cap="rnd">
            <a:solidFill>
              <a:schemeClr val="accent4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7">
            <a:extLst>
              <a:ext uri="{FF2B5EF4-FFF2-40B4-BE49-F238E27FC236}">
                <a16:creationId xmlns:a16="http://schemas.microsoft.com/office/drawing/2014/main" id="{E9E2A7E5-2CB9-E54A-93F6-CDCFBB51D6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7787" y="5775332"/>
            <a:ext cx="1874294" cy="585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2">
            <a:extLst>
              <a:ext uri="{FF2B5EF4-FFF2-40B4-BE49-F238E27FC236}">
                <a16:creationId xmlns:a16="http://schemas.microsoft.com/office/drawing/2014/main" id="{48F80115-5542-AB43-9790-52C228A7D2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605" y="6171288"/>
            <a:ext cx="2001837" cy="29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fontAlgn="auto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AU" sz="500" dirty="0">
                <a:latin typeface="Arial" panose="020B060402020202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CRICOS Provider Code 00301J</a:t>
            </a:r>
            <a:endParaRPr lang="en-AU" sz="105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050" dirty="0"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AU" sz="105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87F2069-804F-B04E-A88F-BA8335D05AFE}"/>
              </a:ext>
            </a:extLst>
          </p:cNvPr>
          <p:cNvCxnSpPr>
            <a:cxnSpLocks/>
          </p:cNvCxnSpPr>
          <p:nvPr/>
        </p:nvCxnSpPr>
        <p:spPr bwMode="auto">
          <a:xfrm>
            <a:off x="367529" y="5694797"/>
            <a:ext cx="1685925" cy="0"/>
          </a:xfrm>
          <a:prstGeom prst="line">
            <a:avLst/>
          </a:prstGeom>
          <a:ln w="19050" cap="rnd">
            <a:solidFill>
              <a:schemeClr val="accent4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Box 14">
            <a:extLst>
              <a:ext uri="{FF2B5EF4-FFF2-40B4-BE49-F238E27FC236}">
                <a16:creationId xmlns:a16="http://schemas.microsoft.com/office/drawing/2014/main" id="{B115835E-852C-2343-A1CD-3E74E47B5D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183" y="352375"/>
            <a:ext cx="1773271" cy="555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AU" altLang="en-US" sz="3200" b="1" dirty="0">
                <a:latin typeface="Century Gothic" panose="020B0502020202020204" pitchFamily="34" charset="0"/>
              </a:rPr>
              <a:t>CAI3SP</a:t>
            </a:r>
          </a:p>
        </p:txBody>
      </p:sp>
      <p:sp>
        <p:nvSpPr>
          <p:cNvPr id="18" name="Text Box 14">
            <a:extLst>
              <a:ext uri="{FF2B5EF4-FFF2-40B4-BE49-F238E27FC236}">
                <a16:creationId xmlns:a16="http://schemas.microsoft.com/office/drawing/2014/main" id="{71E9CA8F-D370-3E49-9261-28155ECDDA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183" y="1328969"/>
            <a:ext cx="1773271" cy="335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AU" altLang="en-US" sz="1300" b="1" dirty="0">
                <a:latin typeface="DengXian" panose="02010600030101010101" pitchFamily="2" charset="-122"/>
                <a:ea typeface="DengXian" panose="02010600030101010101" pitchFamily="2" charset="-122"/>
              </a:rPr>
              <a:t>ACKNOWLEDGMENT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808DB9B-BA8A-6E4C-97EC-7891251880D2}"/>
              </a:ext>
            </a:extLst>
          </p:cNvPr>
          <p:cNvCxnSpPr>
            <a:cxnSpLocks/>
          </p:cNvCxnSpPr>
          <p:nvPr/>
        </p:nvCxnSpPr>
        <p:spPr bwMode="auto">
          <a:xfrm>
            <a:off x="351971" y="1205818"/>
            <a:ext cx="1685925" cy="0"/>
          </a:xfrm>
          <a:prstGeom prst="line">
            <a:avLst/>
          </a:prstGeom>
          <a:ln w="19050" cap="rnd">
            <a:solidFill>
              <a:schemeClr val="accent4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4BA3292E-0894-F542-A47E-ED6710587762}"/>
              </a:ext>
            </a:extLst>
          </p:cNvPr>
          <p:cNvSpPr txBox="1">
            <a:spLocks/>
          </p:cNvSpPr>
          <p:nvPr/>
        </p:nvSpPr>
        <p:spPr>
          <a:xfrm>
            <a:off x="2562693" y="4149548"/>
            <a:ext cx="2660975" cy="175355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r>
              <a:rPr lang="en-US" sz="1000" dirty="0">
                <a:latin typeface="DengXian Light" panose="02010600030101010101" pitchFamily="2" charset="-122"/>
                <a:ea typeface="DengXian Light" panose="02010600030101010101" pitchFamily="2" charset="-122"/>
              </a:rPr>
              <a:t>(From Left to Right)</a:t>
            </a:r>
            <a:br>
              <a:rPr lang="en-US" sz="1200" b="1" dirty="0">
                <a:latin typeface="DengXian" panose="02010600030101010101" pitchFamily="2" charset="-122"/>
                <a:ea typeface="DengXian" panose="02010600030101010101" pitchFamily="2" charset="-122"/>
              </a:rPr>
            </a:br>
            <a:br>
              <a:rPr lang="en-US" sz="1200" b="1" dirty="0">
                <a:latin typeface="DengXian" panose="02010600030101010101" pitchFamily="2" charset="-122"/>
                <a:ea typeface="DengXian" panose="02010600030101010101" pitchFamily="2" charset="-122"/>
              </a:rPr>
            </a:br>
            <a:r>
              <a:rPr lang="en-US" sz="1400" b="1" dirty="0">
                <a:latin typeface="DengXian" panose="02010600030101010101" pitchFamily="2" charset="-122"/>
                <a:ea typeface="DengXian" panose="02010600030101010101" pitchFamily="2" charset="-122"/>
              </a:rPr>
              <a:t>Dr. Leo Ng</a:t>
            </a:r>
            <a:br>
              <a:rPr lang="en-US" sz="1200" b="1" dirty="0">
                <a:latin typeface="DengXian" panose="02010600030101010101" pitchFamily="2" charset="-122"/>
                <a:ea typeface="DengXian" panose="02010600030101010101" pitchFamily="2" charset="-122"/>
              </a:rPr>
            </a:br>
            <a:r>
              <a:rPr lang="en-US" sz="1000" dirty="0">
                <a:latin typeface="DengXian" panose="02010600030101010101" pitchFamily="2" charset="-122"/>
                <a:ea typeface="DengXian" panose="02010600030101010101" pitchFamily="2" charset="-122"/>
              </a:rPr>
              <a:t>NCP Study Tour Showcase Coordination</a:t>
            </a:r>
            <a:br>
              <a:rPr lang="en-US" sz="1000" dirty="0">
                <a:latin typeface="DengXian" panose="02010600030101010101" pitchFamily="2" charset="-122"/>
                <a:ea typeface="DengXian" panose="02010600030101010101" pitchFamily="2" charset="-122"/>
              </a:rPr>
            </a:br>
            <a:r>
              <a:rPr lang="en-US" sz="1000" dirty="0">
                <a:latin typeface="DengXian" panose="02010600030101010101" pitchFamily="2" charset="-122"/>
                <a:ea typeface="DengXian" panose="02010600030101010101" pitchFamily="2" charset="-122"/>
              </a:rPr>
              <a:t>Curtin University</a:t>
            </a:r>
          </a:p>
          <a:p>
            <a:pPr algn="r" fontAlgn="auto">
              <a:spcAft>
                <a:spcPts val="0"/>
              </a:spcAft>
              <a:defRPr/>
            </a:pPr>
            <a:br>
              <a:rPr lang="en-US" sz="1000" dirty="0">
                <a:latin typeface="DengXian" panose="02010600030101010101" pitchFamily="2" charset="-122"/>
                <a:ea typeface="DengXian" panose="02010600030101010101" pitchFamily="2" charset="-122"/>
              </a:rPr>
            </a:br>
            <a:r>
              <a:rPr lang="en-US" sz="1400" b="1" dirty="0">
                <a:latin typeface="DengXian" panose="02010600030101010101" pitchFamily="2" charset="-122"/>
                <a:ea typeface="DengXian" panose="02010600030101010101" pitchFamily="2" charset="-122"/>
              </a:rPr>
              <a:t>Assoc. Professor Sherry </a:t>
            </a:r>
            <a:r>
              <a:rPr lang="en-US" sz="1400" b="1" dirty="0" err="1">
                <a:latin typeface="DengXian" panose="02010600030101010101" pitchFamily="2" charset="-122"/>
                <a:ea typeface="DengXian" panose="02010600030101010101" pitchFamily="2" charset="-122"/>
              </a:rPr>
              <a:t>Bawa</a:t>
            </a:r>
            <a:br>
              <a:rPr lang="en-US" sz="1200" b="1" dirty="0">
                <a:latin typeface="DengXian" panose="02010600030101010101" pitchFamily="2" charset="-122"/>
                <a:ea typeface="DengXian" panose="02010600030101010101" pitchFamily="2" charset="-122"/>
              </a:rPr>
            </a:br>
            <a:r>
              <a:rPr lang="en-US" sz="1000" dirty="0">
                <a:latin typeface="DengXian" panose="02010600030101010101" pitchFamily="2" charset="-122"/>
                <a:ea typeface="DengXian" panose="02010600030101010101" pitchFamily="2" charset="-122"/>
              </a:rPr>
              <a:t>Perth Summit Coordination</a:t>
            </a:r>
            <a:br>
              <a:rPr lang="en-US" sz="1000" dirty="0">
                <a:latin typeface="DengXian" panose="02010600030101010101" pitchFamily="2" charset="-122"/>
                <a:ea typeface="DengXian" panose="02010600030101010101" pitchFamily="2" charset="-122"/>
              </a:rPr>
            </a:br>
            <a:r>
              <a:rPr lang="en-US" sz="1000" dirty="0">
                <a:latin typeface="DengXian" panose="02010600030101010101" pitchFamily="2" charset="-122"/>
                <a:ea typeface="DengXian" panose="02010600030101010101" pitchFamily="2" charset="-122"/>
              </a:rPr>
              <a:t>Curtin University</a:t>
            </a:r>
          </a:p>
        </p:txBody>
      </p:sp>
      <p:pic>
        <p:nvPicPr>
          <p:cNvPr id="26" name="Picture 27">
            <a:extLst>
              <a:ext uri="{FF2B5EF4-FFF2-40B4-BE49-F238E27FC236}">
                <a16:creationId xmlns:a16="http://schemas.microsoft.com/office/drawing/2014/main" id="{C2F7DA84-6140-414F-A346-C6637E7213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8474" y="1567872"/>
            <a:ext cx="1874294" cy="585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 Box 14">
            <a:extLst>
              <a:ext uri="{FF2B5EF4-FFF2-40B4-BE49-F238E27FC236}">
                <a16:creationId xmlns:a16="http://schemas.microsoft.com/office/drawing/2014/main" id="{E439ADA3-4815-014B-B31B-B0EE34E862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183" y="2237826"/>
            <a:ext cx="1874294" cy="672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AU" altLang="en-US" sz="1300" b="1" dirty="0">
                <a:solidFill>
                  <a:srgbClr val="CE95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CA NCP Study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AU" altLang="en-US" sz="1300" b="1" dirty="0">
                <a:solidFill>
                  <a:srgbClr val="CE95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Tour Showcase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AU" altLang="en-US" sz="1300" b="1" dirty="0">
                <a:solidFill>
                  <a:srgbClr val="CE95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&amp; Perth Summit</a:t>
            </a:r>
          </a:p>
        </p:txBody>
      </p:sp>
    </p:spTree>
    <p:extLst>
      <p:ext uri="{BB962C8B-B14F-4D97-AF65-F5344CB8AC3E}">
        <p14:creationId xmlns:p14="http://schemas.microsoft.com/office/powerpoint/2010/main" val="10912674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erson wearing glasses&#10;&#10;Description automatically generated with low confidence">
            <a:extLst>
              <a:ext uri="{FF2B5EF4-FFF2-40B4-BE49-F238E27FC236}">
                <a16:creationId xmlns:a16="http://schemas.microsoft.com/office/drawing/2014/main" id="{A40E10BF-3B2D-3F41-8E1D-8CDAE5E8680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21772" y="1567870"/>
            <a:ext cx="2833697" cy="4051025"/>
          </a:xfrm>
          <a:prstGeom prst="rect">
            <a:avLst/>
          </a:prstGeom>
        </p:spPr>
      </p:pic>
      <p:pic>
        <p:nvPicPr>
          <p:cNvPr id="20" name="Picture 2" descr="staff photo">
            <a:extLst>
              <a:ext uri="{FF2B5EF4-FFF2-40B4-BE49-F238E27FC236}">
                <a16:creationId xmlns:a16="http://schemas.microsoft.com/office/drawing/2014/main" id="{AED822EF-5403-C343-BB83-2A5B228E60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470965" y="1567872"/>
            <a:ext cx="2867471" cy="405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20C95510-3643-554D-87A8-D556912BB06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605" y="3627059"/>
            <a:ext cx="1874294" cy="651299"/>
          </a:xfrm>
          <a:prstGeom prst="rect">
            <a:avLst/>
          </a:prstGeom>
        </p:spPr>
      </p:pic>
      <p:sp>
        <p:nvSpPr>
          <p:cNvPr id="10" name="Text Box 14">
            <a:extLst>
              <a:ext uri="{FF2B5EF4-FFF2-40B4-BE49-F238E27FC236}">
                <a16:creationId xmlns:a16="http://schemas.microsoft.com/office/drawing/2014/main" id="{2E2C6D91-6D1C-E34A-AA0A-55A5E947E3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183" y="4466377"/>
            <a:ext cx="2023720" cy="1185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AU" altLang="en-US" sz="1200" dirty="0">
                <a:solidFill>
                  <a:srgbClr val="BF8F00"/>
                </a:solidFill>
                <a:latin typeface="Century Gothic" panose="020B0502020202020204" pitchFamily="34" charset="0"/>
              </a:rPr>
              <a:t>PEOPLE</a:t>
            </a:r>
            <a:endParaRPr lang="en-AU" altLang="en-US" sz="1200" dirty="0">
              <a:latin typeface="Century Gothic" panose="020B0502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buFontTx/>
              <a:buNone/>
            </a:pPr>
            <a:r>
              <a:rPr lang="en-AU" altLang="en-US" sz="900" dirty="0">
                <a:latin typeface="Century Gothic" panose="020B0502020202020204" pitchFamily="34" charset="0"/>
              </a:rPr>
              <a:t>people-centred</a:t>
            </a:r>
            <a:endParaRPr lang="en-AU" altLang="en-US" sz="1800" dirty="0">
              <a:latin typeface="Century Gothic" panose="020B0502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AU" altLang="en-US" sz="1200" dirty="0">
                <a:solidFill>
                  <a:srgbClr val="BF8F00"/>
                </a:solidFill>
                <a:latin typeface="Century Gothic" panose="020B0502020202020204" pitchFamily="34" charset="0"/>
              </a:rPr>
              <a:t>PEDAGOGY</a:t>
            </a:r>
            <a:endParaRPr lang="en-AU" altLang="en-US" sz="1200" dirty="0">
              <a:latin typeface="Century Gothic" panose="020B0502020202020204" pitchFamily="34" charset="0"/>
            </a:endParaRPr>
          </a:p>
          <a:p>
            <a:pPr eaLnBrk="1" hangingPunct="1">
              <a:lnSpc>
                <a:spcPts val="12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AU" altLang="en-US" sz="900" dirty="0">
                <a:latin typeface="Century Gothic" panose="020B0502020202020204" pitchFamily="34" charset="0"/>
              </a:rPr>
              <a:t>globally-placed</a:t>
            </a:r>
            <a:endParaRPr lang="en-AU" altLang="en-US" sz="1800" dirty="0">
              <a:latin typeface="Century Gothic" panose="020B0502020202020204" pitchFamily="34" charset="0"/>
            </a:endParaRPr>
          </a:p>
          <a:p>
            <a:pPr eaLnBrk="1" hangingPunct="1">
              <a:lnSpc>
                <a:spcPts val="1000"/>
              </a:lnSpc>
              <a:spcBef>
                <a:spcPct val="0"/>
              </a:spcBef>
              <a:buFontTx/>
              <a:buNone/>
            </a:pPr>
            <a:r>
              <a:rPr lang="en-AU" altLang="en-US" sz="1200" dirty="0">
                <a:solidFill>
                  <a:srgbClr val="BF8F00"/>
                </a:solidFill>
                <a:latin typeface="Century Gothic" panose="020B0502020202020204" pitchFamily="34" charset="0"/>
              </a:rPr>
              <a:t>PRACTICE</a:t>
            </a:r>
            <a:endParaRPr lang="en-AU" altLang="en-US" sz="1200" dirty="0">
              <a:latin typeface="Century Gothic" panose="020B0502020202020204" pitchFamily="34" charset="0"/>
            </a:endParaRPr>
          </a:p>
          <a:p>
            <a:pPr eaLnBrk="1" hangingPunct="1">
              <a:lnSpc>
                <a:spcPts val="1100"/>
              </a:lnSpc>
              <a:spcBef>
                <a:spcPct val="0"/>
              </a:spcBef>
              <a:buFontTx/>
              <a:buNone/>
            </a:pPr>
            <a:r>
              <a:rPr lang="en-AU" altLang="en-US" sz="900" dirty="0">
                <a:latin typeface="Century Gothic" panose="020B0502020202020204" pitchFamily="34" charset="0"/>
              </a:rPr>
              <a:t>paradigm-shifters</a:t>
            </a:r>
            <a:endParaRPr lang="en-AU" altLang="en-US" sz="1800" dirty="0">
              <a:latin typeface="Century Gothic" panose="020B0502020202020204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88E9695-24A0-E04C-B7BF-D8E9B1D8FB45}"/>
              </a:ext>
            </a:extLst>
          </p:cNvPr>
          <p:cNvCxnSpPr>
            <a:cxnSpLocks/>
          </p:cNvCxnSpPr>
          <p:nvPr/>
        </p:nvCxnSpPr>
        <p:spPr bwMode="auto">
          <a:xfrm>
            <a:off x="367529" y="3429000"/>
            <a:ext cx="1685925" cy="0"/>
          </a:xfrm>
          <a:prstGeom prst="line">
            <a:avLst/>
          </a:prstGeom>
          <a:ln w="19050" cap="rnd">
            <a:solidFill>
              <a:schemeClr val="accent4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7">
            <a:extLst>
              <a:ext uri="{FF2B5EF4-FFF2-40B4-BE49-F238E27FC236}">
                <a16:creationId xmlns:a16="http://schemas.microsoft.com/office/drawing/2014/main" id="{E9E2A7E5-2CB9-E54A-93F6-CDCFBB51D6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7787" y="5775332"/>
            <a:ext cx="1874294" cy="585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2">
            <a:extLst>
              <a:ext uri="{FF2B5EF4-FFF2-40B4-BE49-F238E27FC236}">
                <a16:creationId xmlns:a16="http://schemas.microsoft.com/office/drawing/2014/main" id="{48F80115-5542-AB43-9790-52C228A7D2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605" y="6171288"/>
            <a:ext cx="2001837" cy="29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fontAlgn="auto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AU" sz="500" dirty="0">
                <a:latin typeface="Arial" panose="020B060402020202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CRICOS Provider Code 00301J</a:t>
            </a:r>
            <a:endParaRPr lang="en-AU" sz="105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050" dirty="0"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AU" sz="105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87F2069-804F-B04E-A88F-BA8335D05AFE}"/>
              </a:ext>
            </a:extLst>
          </p:cNvPr>
          <p:cNvCxnSpPr>
            <a:cxnSpLocks/>
          </p:cNvCxnSpPr>
          <p:nvPr/>
        </p:nvCxnSpPr>
        <p:spPr bwMode="auto">
          <a:xfrm>
            <a:off x="367529" y="5694797"/>
            <a:ext cx="1685925" cy="0"/>
          </a:xfrm>
          <a:prstGeom prst="line">
            <a:avLst/>
          </a:prstGeom>
          <a:ln w="19050" cap="rnd">
            <a:solidFill>
              <a:schemeClr val="accent4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Box 14">
            <a:extLst>
              <a:ext uri="{FF2B5EF4-FFF2-40B4-BE49-F238E27FC236}">
                <a16:creationId xmlns:a16="http://schemas.microsoft.com/office/drawing/2014/main" id="{B115835E-852C-2343-A1CD-3E74E47B5D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183" y="352375"/>
            <a:ext cx="1773271" cy="555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AU" altLang="en-US" sz="3200" b="1" dirty="0">
                <a:latin typeface="Century Gothic" panose="020B0502020202020204" pitchFamily="34" charset="0"/>
              </a:rPr>
              <a:t>CAI3SP</a:t>
            </a:r>
          </a:p>
        </p:txBody>
      </p:sp>
      <p:sp>
        <p:nvSpPr>
          <p:cNvPr id="18" name="Text Box 14">
            <a:extLst>
              <a:ext uri="{FF2B5EF4-FFF2-40B4-BE49-F238E27FC236}">
                <a16:creationId xmlns:a16="http://schemas.microsoft.com/office/drawing/2014/main" id="{71E9CA8F-D370-3E49-9261-28155ECDDA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183" y="1328969"/>
            <a:ext cx="1773271" cy="335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AU" altLang="en-US" sz="1300" b="1" dirty="0">
                <a:latin typeface="DengXian" panose="02010600030101010101" pitchFamily="2" charset="-122"/>
                <a:ea typeface="DengXian" panose="02010600030101010101" pitchFamily="2" charset="-122"/>
              </a:rPr>
              <a:t>ACKNOWLEDGMENT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808DB9B-BA8A-6E4C-97EC-7891251880D2}"/>
              </a:ext>
            </a:extLst>
          </p:cNvPr>
          <p:cNvCxnSpPr>
            <a:cxnSpLocks/>
          </p:cNvCxnSpPr>
          <p:nvPr/>
        </p:nvCxnSpPr>
        <p:spPr bwMode="auto">
          <a:xfrm>
            <a:off x="351971" y="1205818"/>
            <a:ext cx="1685925" cy="0"/>
          </a:xfrm>
          <a:prstGeom prst="line">
            <a:avLst/>
          </a:prstGeom>
          <a:ln w="19050" cap="rnd">
            <a:solidFill>
              <a:schemeClr val="accent4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4BA3292E-0894-F542-A47E-ED6710587762}"/>
              </a:ext>
            </a:extLst>
          </p:cNvPr>
          <p:cNvSpPr txBox="1">
            <a:spLocks/>
          </p:cNvSpPr>
          <p:nvPr/>
        </p:nvSpPr>
        <p:spPr>
          <a:xfrm>
            <a:off x="2562693" y="4149548"/>
            <a:ext cx="2660975" cy="175355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r>
              <a:rPr lang="en-US" sz="1000" dirty="0">
                <a:latin typeface="DengXian Light" panose="02010600030101010101" pitchFamily="2" charset="-122"/>
                <a:ea typeface="DengXian Light" panose="02010600030101010101" pitchFamily="2" charset="-122"/>
              </a:rPr>
              <a:t>(From Left to Right)</a:t>
            </a:r>
            <a:br>
              <a:rPr lang="en-US" sz="1200" b="1" dirty="0">
                <a:latin typeface="DengXian" panose="02010600030101010101" pitchFamily="2" charset="-122"/>
                <a:ea typeface="DengXian" panose="02010600030101010101" pitchFamily="2" charset="-122"/>
              </a:rPr>
            </a:br>
            <a:br>
              <a:rPr lang="en-US" sz="1200" b="1" dirty="0">
                <a:latin typeface="DengXian" panose="02010600030101010101" pitchFamily="2" charset="-122"/>
                <a:ea typeface="DengXian" panose="02010600030101010101" pitchFamily="2" charset="-122"/>
              </a:rPr>
            </a:br>
            <a:r>
              <a:rPr lang="en-US" sz="1400" b="1" dirty="0">
                <a:latin typeface="DengXian" panose="02010600030101010101" pitchFamily="2" charset="-122"/>
                <a:ea typeface="DengXian" panose="02010600030101010101" pitchFamily="2" charset="-122"/>
              </a:rPr>
              <a:t>Mr. Chris Leong</a:t>
            </a:r>
            <a:br>
              <a:rPr lang="en-US" sz="1200" b="1" dirty="0">
                <a:latin typeface="DengXian" panose="02010600030101010101" pitchFamily="2" charset="-122"/>
                <a:ea typeface="DengXian" panose="02010600030101010101" pitchFamily="2" charset="-122"/>
              </a:rPr>
            </a:br>
            <a:r>
              <a:rPr lang="en-US" sz="1000" dirty="0">
                <a:latin typeface="DengXian" panose="02010600030101010101" pitchFamily="2" charset="-122"/>
                <a:ea typeface="DengXian" panose="02010600030101010101" pitchFamily="2" charset="-122"/>
              </a:rPr>
              <a:t>Project Officer</a:t>
            </a:r>
            <a:br>
              <a:rPr lang="en-US" sz="1000" dirty="0">
                <a:latin typeface="DengXian" panose="02010600030101010101" pitchFamily="2" charset="-122"/>
                <a:ea typeface="DengXian" panose="02010600030101010101" pitchFamily="2" charset="-122"/>
              </a:rPr>
            </a:br>
            <a:r>
              <a:rPr lang="en-US" sz="1000" dirty="0">
                <a:latin typeface="DengXian" panose="02010600030101010101" pitchFamily="2" charset="-122"/>
                <a:ea typeface="DengXian" panose="02010600030101010101" pitchFamily="2" charset="-122"/>
              </a:rPr>
              <a:t>Curtin University</a:t>
            </a:r>
          </a:p>
          <a:p>
            <a:pPr algn="r" fontAlgn="auto">
              <a:spcAft>
                <a:spcPts val="0"/>
              </a:spcAft>
              <a:defRPr/>
            </a:pPr>
            <a:r>
              <a:rPr lang="en-US" sz="1400" b="1" dirty="0">
                <a:latin typeface="DengXian" panose="02010600030101010101" pitchFamily="2" charset="-122"/>
                <a:ea typeface="DengXian" panose="02010600030101010101" pitchFamily="2" charset="-122"/>
              </a:rPr>
              <a:t>Ms. Stephanie Bruce</a:t>
            </a:r>
            <a:br>
              <a:rPr lang="en-US" sz="1200" b="1" dirty="0">
                <a:latin typeface="DengXian" panose="02010600030101010101" pitchFamily="2" charset="-122"/>
                <a:ea typeface="DengXian" panose="02010600030101010101" pitchFamily="2" charset="-122"/>
              </a:rPr>
            </a:br>
            <a:r>
              <a:rPr lang="en-US" sz="1000" dirty="0">
                <a:latin typeface="DengXian" panose="02010600030101010101" pitchFamily="2" charset="-122"/>
                <a:ea typeface="DengXian" panose="02010600030101010101" pitchFamily="2" charset="-122"/>
              </a:rPr>
              <a:t>Program Coordinator</a:t>
            </a:r>
            <a:br>
              <a:rPr lang="en-US" sz="1000" dirty="0">
                <a:latin typeface="DengXian" panose="02010600030101010101" pitchFamily="2" charset="-122"/>
                <a:ea typeface="DengXian" panose="02010600030101010101" pitchFamily="2" charset="-122"/>
              </a:rPr>
            </a:br>
            <a:r>
              <a:rPr lang="en-US" sz="1000" dirty="0">
                <a:latin typeface="DengXian" panose="02010600030101010101" pitchFamily="2" charset="-122"/>
                <a:ea typeface="DengXian" panose="02010600030101010101" pitchFamily="2" charset="-122"/>
              </a:rPr>
              <a:t>Curtin University</a:t>
            </a:r>
          </a:p>
        </p:txBody>
      </p:sp>
      <p:pic>
        <p:nvPicPr>
          <p:cNvPr id="26" name="Picture 27">
            <a:extLst>
              <a:ext uri="{FF2B5EF4-FFF2-40B4-BE49-F238E27FC236}">
                <a16:creationId xmlns:a16="http://schemas.microsoft.com/office/drawing/2014/main" id="{C2F7DA84-6140-414F-A346-C6637E7213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8474" y="1567872"/>
            <a:ext cx="1874294" cy="585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ext Box 14">
            <a:extLst>
              <a:ext uri="{FF2B5EF4-FFF2-40B4-BE49-F238E27FC236}">
                <a16:creationId xmlns:a16="http://schemas.microsoft.com/office/drawing/2014/main" id="{70CE356B-191B-B14B-88F7-AA2163D9C2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183" y="2237826"/>
            <a:ext cx="1874294" cy="464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AU" altLang="en-US" sz="1300" b="1" dirty="0">
                <a:solidFill>
                  <a:srgbClr val="CE95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Program Coordination</a:t>
            </a:r>
          </a:p>
        </p:txBody>
      </p:sp>
    </p:spTree>
    <p:extLst>
      <p:ext uri="{BB962C8B-B14F-4D97-AF65-F5344CB8AC3E}">
        <p14:creationId xmlns:p14="http://schemas.microsoft.com/office/powerpoint/2010/main" val="7225501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20C95510-3643-554D-87A8-D556912BB06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605" y="3627059"/>
            <a:ext cx="1874294" cy="651299"/>
          </a:xfrm>
          <a:prstGeom prst="rect">
            <a:avLst/>
          </a:prstGeom>
        </p:spPr>
      </p:pic>
      <p:sp>
        <p:nvSpPr>
          <p:cNvPr id="10" name="Text Box 14">
            <a:extLst>
              <a:ext uri="{FF2B5EF4-FFF2-40B4-BE49-F238E27FC236}">
                <a16:creationId xmlns:a16="http://schemas.microsoft.com/office/drawing/2014/main" id="{2E2C6D91-6D1C-E34A-AA0A-55A5E947E3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183" y="4466377"/>
            <a:ext cx="2023720" cy="1185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AU" altLang="en-US" sz="1200" dirty="0">
                <a:solidFill>
                  <a:srgbClr val="BF8F00"/>
                </a:solidFill>
                <a:latin typeface="Century Gothic" panose="020B0502020202020204" pitchFamily="34" charset="0"/>
              </a:rPr>
              <a:t>PEOPLE</a:t>
            </a:r>
            <a:endParaRPr lang="en-AU" altLang="en-US" sz="1200" dirty="0">
              <a:latin typeface="Century Gothic" panose="020B0502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buFontTx/>
              <a:buNone/>
            </a:pPr>
            <a:r>
              <a:rPr lang="en-AU" altLang="en-US" sz="900" dirty="0">
                <a:latin typeface="Century Gothic" panose="020B0502020202020204" pitchFamily="34" charset="0"/>
              </a:rPr>
              <a:t>people-centred</a:t>
            </a:r>
            <a:endParaRPr lang="en-AU" altLang="en-US" sz="1800" dirty="0">
              <a:latin typeface="Century Gothic" panose="020B0502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AU" altLang="en-US" sz="1200" dirty="0">
                <a:solidFill>
                  <a:srgbClr val="BF8F00"/>
                </a:solidFill>
                <a:latin typeface="Century Gothic" panose="020B0502020202020204" pitchFamily="34" charset="0"/>
              </a:rPr>
              <a:t>PEDAGOGY</a:t>
            </a:r>
            <a:endParaRPr lang="en-AU" altLang="en-US" sz="1200" dirty="0">
              <a:latin typeface="Century Gothic" panose="020B0502020202020204" pitchFamily="34" charset="0"/>
            </a:endParaRPr>
          </a:p>
          <a:p>
            <a:pPr eaLnBrk="1" hangingPunct="1">
              <a:lnSpc>
                <a:spcPts val="12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AU" altLang="en-US" sz="900" dirty="0">
                <a:latin typeface="Century Gothic" panose="020B0502020202020204" pitchFamily="34" charset="0"/>
              </a:rPr>
              <a:t>globally-placed</a:t>
            </a:r>
            <a:endParaRPr lang="en-AU" altLang="en-US" sz="1800" dirty="0">
              <a:latin typeface="Century Gothic" panose="020B0502020202020204" pitchFamily="34" charset="0"/>
            </a:endParaRPr>
          </a:p>
          <a:p>
            <a:pPr eaLnBrk="1" hangingPunct="1">
              <a:lnSpc>
                <a:spcPts val="1000"/>
              </a:lnSpc>
              <a:spcBef>
                <a:spcPct val="0"/>
              </a:spcBef>
              <a:buFontTx/>
              <a:buNone/>
            </a:pPr>
            <a:r>
              <a:rPr lang="en-AU" altLang="en-US" sz="1200" dirty="0">
                <a:solidFill>
                  <a:srgbClr val="BF8F00"/>
                </a:solidFill>
                <a:latin typeface="Century Gothic" panose="020B0502020202020204" pitchFamily="34" charset="0"/>
              </a:rPr>
              <a:t>PRACTICE</a:t>
            </a:r>
            <a:endParaRPr lang="en-AU" altLang="en-US" sz="1200" dirty="0">
              <a:latin typeface="Century Gothic" panose="020B0502020202020204" pitchFamily="34" charset="0"/>
            </a:endParaRPr>
          </a:p>
          <a:p>
            <a:pPr eaLnBrk="1" hangingPunct="1">
              <a:lnSpc>
                <a:spcPts val="1100"/>
              </a:lnSpc>
              <a:spcBef>
                <a:spcPct val="0"/>
              </a:spcBef>
              <a:buFontTx/>
              <a:buNone/>
            </a:pPr>
            <a:r>
              <a:rPr lang="en-AU" altLang="en-US" sz="900" dirty="0">
                <a:latin typeface="Century Gothic" panose="020B0502020202020204" pitchFamily="34" charset="0"/>
              </a:rPr>
              <a:t>paradigm-shifters</a:t>
            </a:r>
            <a:endParaRPr lang="en-AU" altLang="en-US" sz="1800" dirty="0">
              <a:latin typeface="Century Gothic" panose="020B0502020202020204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88E9695-24A0-E04C-B7BF-D8E9B1D8FB45}"/>
              </a:ext>
            </a:extLst>
          </p:cNvPr>
          <p:cNvCxnSpPr>
            <a:cxnSpLocks/>
          </p:cNvCxnSpPr>
          <p:nvPr/>
        </p:nvCxnSpPr>
        <p:spPr bwMode="auto">
          <a:xfrm>
            <a:off x="367529" y="3429000"/>
            <a:ext cx="1685925" cy="0"/>
          </a:xfrm>
          <a:prstGeom prst="line">
            <a:avLst/>
          </a:prstGeom>
          <a:ln w="19050" cap="rnd">
            <a:solidFill>
              <a:schemeClr val="accent4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7">
            <a:extLst>
              <a:ext uri="{FF2B5EF4-FFF2-40B4-BE49-F238E27FC236}">
                <a16:creationId xmlns:a16="http://schemas.microsoft.com/office/drawing/2014/main" id="{E9E2A7E5-2CB9-E54A-93F6-CDCFBB51D6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7787" y="5775332"/>
            <a:ext cx="1874294" cy="585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2">
            <a:extLst>
              <a:ext uri="{FF2B5EF4-FFF2-40B4-BE49-F238E27FC236}">
                <a16:creationId xmlns:a16="http://schemas.microsoft.com/office/drawing/2014/main" id="{48F80115-5542-AB43-9790-52C228A7D2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605" y="6171288"/>
            <a:ext cx="2001837" cy="29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fontAlgn="auto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AU" sz="500" dirty="0">
                <a:latin typeface="Arial" panose="020B060402020202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CRICOS Provider Code 00301J</a:t>
            </a:r>
            <a:endParaRPr lang="en-AU" sz="105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050" dirty="0"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AU" sz="105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87F2069-804F-B04E-A88F-BA8335D05AFE}"/>
              </a:ext>
            </a:extLst>
          </p:cNvPr>
          <p:cNvCxnSpPr>
            <a:cxnSpLocks/>
          </p:cNvCxnSpPr>
          <p:nvPr/>
        </p:nvCxnSpPr>
        <p:spPr bwMode="auto">
          <a:xfrm>
            <a:off x="367529" y="5694797"/>
            <a:ext cx="1685925" cy="0"/>
          </a:xfrm>
          <a:prstGeom prst="line">
            <a:avLst/>
          </a:prstGeom>
          <a:ln w="19050" cap="rnd">
            <a:solidFill>
              <a:schemeClr val="accent4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Box 14">
            <a:extLst>
              <a:ext uri="{FF2B5EF4-FFF2-40B4-BE49-F238E27FC236}">
                <a16:creationId xmlns:a16="http://schemas.microsoft.com/office/drawing/2014/main" id="{B115835E-852C-2343-A1CD-3E74E47B5D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183" y="352375"/>
            <a:ext cx="1773271" cy="555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AU" altLang="en-US" sz="3200" b="1" dirty="0">
                <a:latin typeface="Century Gothic" panose="020B0502020202020204" pitchFamily="34" charset="0"/>
              </a:rPr>
              <a:t>CAI3SP</a:t>
            </a:r>
          </a:p>
        </p:txBody>
      </p:sp>
      <p:sp>
        <p:nvSpPr>
          <p:cNvPr id="18" name="Text Box 14">
            <a:extLst>
              <a:ext uri="{FF2B5EF4-FFF2-40B4-BE49-F238E27FC236}">
                <a16:creationId xmlns:a16="http://schemas.microsoft.com/office/drawing/2014/main" id="{71E9CA8F-D370-3E49-9261-28155ECDDA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183" y="1328969"/>
            <a:ext cx="1757713" cy="30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AU" altLang="en-US" sz="1300" b="1" dirty="0">
                <a:latin typeface="DengXian" panose="02010600030101010101" pitchFamily="2" charset="-122"/>
                <a:ea typeface="DengXian" panose="02010600030101010101" pitchFamily="2" charset="-122"/>
              </a:rPr>
              <a:t>OUTCOME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808DB9B-BA8A-6E4C-97EC-7891251880D2}"/>
              </a:ext>
            </a:extLst>
          </p:cNvPr>
          <p:cNvCxnSpPr>
            <a:cxnSpLocks/>
          </p:cNvCxnSpPr>
          <p:nvPr/>
        </p:nvCxnSpPr>
        <p:spPr bwMode="auto">
          <a:xfrm>
            <a:off x="351971" y="1205818"/>
            <a:ext cx="1685925" cy="0"/>
          </a:xfrm>
          <a:prstGeom prst="line">
            <a:avLst/>
          </a:prstGeom>
          <a:ln w="19050" cap="rnd">
            <a:solidFill>
              <a:schemeClr val="accent4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A body of water with trees around it&#10;&#10;Description automatically generated with low confidence">
            <a:extLst>
              <a:ext uri="{FF2B5EF4-FFF2-40B4-BE49-F238E27FC236}">
                <a16:creationId xmlns:a16="http://schemas.microsoft.com/office/drawing/2014/main" id="{C1D89A18-6592-914B-9FAD-BEDC5E91520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97"/>
          <a:stretch/>
        </p:blipFill>
        <p:spPr>
          <a:xfrm rot="5400000">
            <a:off x="8164505" y="1711430"/>
            <a:ext cx="5839300" cy="3374552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312783A5-9E9D-3A42-A940-5ACC66653D12}"/>
              </a:ext>
            </a:extLst>
          </p:cNvPr>
          <p:cNvGrpSpPr/>
          <p:nvPr/>
        </p:nvGrpSpPr>
        <p:grpSpPr>
          <a:xfrm>
            <a:off x="2570136" y="484180"/>
            <a:ext cx="2092377" cy="1841604"/>
            <a:chOff x="2570136" y="484179"/>
            <a:chExt cx="2199503" cy="1935891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241BAB9B-441F-5B4D-B56E-E6EBBFF7EA3B}"/>
                </a:ext>
              </a:extLst>
            </p:cNvPr>
            <p:cNvSpPr/>
            <p:nvPr/>
          </p:nvSpPr>
          <p:spPr>
            <a:xfrm>
              <a:off x="2570136" y="484179"/>
              <a:ext cx="2199503" cy="1935891"/>
            </a:xfrm>
            <a:prstGeom prst="rect">
              <a:avLst/>
            </a:prstGeom>
            <a:no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6E56ACC7-F7B2-AA47-B707-D16C1A5E7694}"/>
                </a:ext>
              </a:extLst>
            </p:cNvPr>
            <p:cNvSpPr txBox="1"/>
            <p:nvPr/>
          </p:nvSpPr>
          <p:spPr>
            <a:xfrm>
              <a:off x="2836159" y="1602540"/>
              <a:ext cx="1692163" cy="63089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AU" sz="1100" i="0" u="none" strike="noStrike" dirty="0">
                  <a:effectLst/>
                  <a:latin typeface="DengXian" panose="02010600030101010101" pitchFamily="2" charset="-122"/>
                  <a:ea typeface="DengXian" panose="02010600030101010101" pitchFamily="2" charset="-122"/>
                  <a:cs typeface="Calibri"/>
                </a:rPr>
                <a:t>Developing awareness of world issues through United Nations SDGs 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4BBF8C29-8BE3-8540-94A1-0AECA96015F4}"/>
                </a:ext>
              </a:extLst>
            </p:cNvPr>
            <p:cNvSpPr txBox="1"/>
            <p:nvPr/>
          </p:nvSpPr>
          <p:spPr>
            <a:xfrm>
              <a:off x="3201332" y="822212"/>
              <a:ext cx="1482484" cy="55000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indent="7938" fontAlgn="auto">
                <a:spcAft>
                  <a:spcPts val="0"/>
                </a:spcAft>
                <a:defRPr/>
              </a:pPr>
              <a:r>
                <a:rPr lang="en-US" sz="1400" b="1" dirty="0">
                  <a:solidFill>
                    <a:srgbClr val="CE9500"/>
                  </a:solidFill>
                  <a:latin typeface="DengXian" panose="02010600030101010101" pitchFamily="2" charset="-122"/>
                  <a:ea typeface="DengXian" panose="02010600030101010101" pitchFamily="2" charset="-122"/>
                </a:rPr>
                <a:t>Think Globally</a:t>
              </a:r>
            </a:p>
            <a:p>
              <a:pPr indent="7938" fontAlgn="auto">
                <a:spcAft>
                  <a:spcPts val="0"/>
                </a:spcAft>
                <a:defRPr/>
              </a:pPr>
              <a:r>
                <a:rPr lang="en-US" sz="1400" b="1" dirty="0">
                  <a:solidFill>
                    <a:srgbClr val="CE9500"/>
                  </a:solidFill>
                  <a:latin typeface="DengXian" panose="02010600030101010101" pitchFamily="2" charset="-122"/>
                  <a:ea typeface="DengXian" panose="02010600030101010101" pitchFamily="2" charset="-122"/>
                </a:rPr>
                <a:t>Act Locally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4AA0DFF8-8FD7-5147-94EF-D3CA20BC779D}"/>
                </a:ext>
              </a:extLst>
            </p:cNvPr>
            <p:cNvSpPr txBox="1"/>
            <p:nvPr/>
          </p:nvSpPr>
          <p:spPr>
            <a:xfrm>
              <a:off x="2788881" y="674124"/>
              <a:ext cx="530968" cy="79265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indent="7938" fontAlgn="auto">
                <a:spcAft>
                  <a:spcPts val="0"/>
                </a:spcAft>
                <a:defRPr/>
              </a:pPr>
              <a:r>
                <a:rPr lang="en-US" sz="4300" b="1" dirty="0">
                  <a:solidFill>
                    <a:srgbClr val="CE9500"/>
                  </a:solidFill>
                  <a:latin typeface="DengXian" panose="02010600030101010101" pitchFamily="2" charset="-122"/>
                  <a:ea typeface="DengXian" panose="02010600030101010101" pitchFamily="2" charset="-122"/>
                </a:rPr>
                <a:t>1</a:t>
              </a:r>
            </a:p>
          </p:txBody>
        </p:sp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9E4FDCF8-9DC7-3249-ABE0-3EA92092A78E}"/>
              </a:ext>
            </a:extLst>
          </p:cNvPr>
          <p:cNvGrpSpPr/>
          <p:nvPr/>
        </p:nvGrpSpPr>
        <p:grpSpPr>
          <a:xfrm>
            <a:off x="4874095" y="488958"/>
            <a:ext cx="2092377" cy="1841604"/>
            <a:chOff x="2570136" y="484179"/>
            <a:chExt cx="2199503" cy="1935891"/>
          </a:xfrm>
        </p:grpSpPr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0BF01D3C-5D9B-A946-B0DE-8B1615F81FB0}"/>
                </a:ext>
              </a:extLst>
            </p:cNvPr>
            <p:cNvSpPr/>
            <p:nvPr/>
          </p:nvSpPr>
          <p:spPr>
            <a:xfrm>
              <a:off x="2570136" y="484179"/>
              <a:ext cx="2199503" cy="1935891"/>
            </a:xfrm>
            <a:prstGeom prst="rect">
              <a:avLst/>
            </a:prstGeom>
            <a:no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583CB04B-90FD-7A41-8505-C46161ABBBAB}"/>
                </a:ext>
              </a:extLst>
            </p:cNvPr>
            <p:cNvSpPr txBox="1"/>
            <p:nvPr/>
          </p:nvSpPr>
          <p:spPr>
            <a:xfrm>
              <a:off x="2835141" y="1611023"/>
              <a:ext cx="1826103" cy="63089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AU" sz="1100" i="0" u="none" strike="noStrike" dirty="0">
                  <a:effectLst/>
                  <a:latin typeface="DengXian" panose="02010600030101010101" pitchFamily="2" charset="-122"/>
                  <a:ea typeface="DengXian" panose="02010600030101010101" pitchFamily="2" charset="-122"/>
                  <a:cs typeface="Calibri"/>
                </a:rPr>
                <a:t>Building Capacity of One Curtin focusing on staff and student experience</a:t>
              </a:r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CEABA9A6-7218-D44C-8B53-5D1313AAAA34}"/>
                </a:ext>
              </a:extLst>
            </p:cNvPr>
            <p:cNvSpPr txBox="1"/>
            <p:nvPr/>
          </p:nvSpPr>
          <p:spPr>
            <a:xfrm>
              <a:off x="3201332" y="822212"/>
              <a:ext cx="1482484" cy="55000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indent="7938" fontAlgn="auto">
                <a:spcAft>
                  <a:spcPts val="0"/>
                </a:spcAft>
                <a:defRPr/>
              </a:pPr>
              <a:r>
                <a:rPr lang="en-US" sz="1400" b="1" dirty="0">
                  <a:solidFill>
                    <a:srgbClr val="CE9500"/>
                  </a:solidFill>
                  <a:latin typeface="DengXian" panose="02010600030101010101" pitchFamily="2" charset="-122"/>
                  <a:ea typeface="DengXian" panose="02010600030101010101" pitchFamily="2" charset="-122"/>
                </a:rPr>
                <a:t>Global Mobility</a:t>
              </a:r>
            </a:p>
          </p:txBody>
        </p: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BF58AFCF-32C7-7D4A-A14D-A6C81EE65DF6}"/>
                </a:ext>
              </a:extLst>
            </p:cNvPr>
            <p:cNvSpPr txBox="1"/>
            <p:nvPr/>
          </p:nvSpPr>
          <p:spPr>
            <a:xfrm>
              <a:off x="2788881" y="674124"/>
              <a:ext cx="530968" cy="79265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indent="7938" fontAlgn="auto">
                <a:spcAft>
                  <a:spcPts val="0"/>
                </a:spcAft>
                <a:defRPr/>
              </a:pPr>
              <a:r>
                <a:rPr lang="en-US" sz="4300" b="1" dirty="0">
                  <a:solidFill>
                    <a:srgbClr val="CE9500"/>
                  </a:solidFill>
                  <a:latin typeface="DengXian" panose="02010600030101010101" pitchFamily="2" charset="-122"/>
                  <a:ea typeface="DengXian" panose="02010600030101010101" pitchFamily="2" charset="-122"/>
                </a:rPr>
                <a:t>2</a:t>
              </a:r>
            </a:p>
          </p:txBody>
        </p:sp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ACC51A62-90F7-DF48-9C17-E1A303A3AB7F}"/>
              </a:ext>
            </a:extLst>
          </p:cNvPr>
          <p:cNvGrpSpPr/>
          <p:nvPr/>
        </p:nvGrpSpPr>
        <p:grpSpPr>
          <a:xfrm>
            <a:off x="7174563" y="484180"/>
            <a:ext cx="2092377" cy="1841604"/>
            <a:chOff x="2570136" y="484179"/>
            <a:chExt cx="2199503" cy="1935891"/>
          </a:xfrm>
        </p:grpSpPr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669B47E6-A816-B241-8F39-C8DC63309A5B}"/>
                </a:ext>
              </a:extLst>
            </p:cNvPr>
            <p:cNvSpPr/>
            <p:nvPr/>
          </p:nvSpPr>
          <p:spPr>
            <a:xfrm>
              <a:off x="2570136" y="484179"/>
              <a:ext cx="2199503" cy="1935891"/>
            </a:xfrm>
            <a:prstGeom prst="rect">
              <a:avLst/>
            </a:prstGeom>
            <a:no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AD355313-529A-ED4D-9057-894A12BD2D39}"/>
                </a:ext>
              </a:extLst>
            </p:cNvPr>
            <p:cNvSpPr txBox="1"/>
            <p:nvPr/>
          </p:nvSpPr>
          <p:spPr>
            <a:xfrm>
              <a:off x="2846544" y="1602540"/>
              <a:ext cx="1692163" cy="63089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AU" sz="1100" i="0" u="none" strike="noStrike" dirty="0">
                  <a:effectLst/>
                  <a:latin typeface="DengXian" panose="02010600030101010101" pitchFamily="2" charset="-122"/>
                  <a:ea typeface="DengXian" panose="02010600030101010101" pitchFamily="2" charset="-122"/>
                  <a:cs typeface="Calibri"/>
                </a:rPr>
                <a:t>Developing a a strong Community of Practice across all discipline(s)</a:t>
              </a:r>
            </a:p>
          </p:txBody>
        </p:sp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E048BECB-997E-BD43-A462-0104DF9B4807}"/>
                </a:ext>
              </a:extLst>
            </p:cNvPr>
            <p:cNvSpPr txBox="1"/>
            <p:nvPr/>
          </p:nvSpPr>
          <p:spPr>
            <a:xfrm>
              <a:off x="3201332" y="822212"/>
              <a:ext cx="1482484" cy="55000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indent="7938" fontAlgn="auto">
                <a:spcAft>
                  <a:spcPts val="0"/>
                </a:spcAft>
                <a:defRPr/>
              </a:pPr>
              <a:r>
                <a:rPr lang="en-US" sz="1400" b="1" dirty="0">
                  <a:solidFill>
                    <a:srgbClr val="CE9500"/>
                  </a:solidFill>
                  <a:latin typeface="DengXian" panose="02010600030101010101" pitchFamily="2" charset="-122"/>
                  <a:ea typeface="DengXian" panose="02010600030101010101" pitchFamily="2" charset="-122"/>
                </a:rPr>
                <a:t>Way of Working</a:t>
              </a:r>
            </a:p>
          </p:txBody>
        </p: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CE6C2798-374E-4D4C-89D4-5C48B71D2EC5}"/>
                </a:ext>
              </a:extLst>
            </p:cNvPr>
            <p:cNvSpPr txBox="1"/>
            <p:nvPr/>
          </p:nvSpPr>
          <p:spPr>
            <a:xfrm>
              <a:off x="2788881" y="674124"/>
              <a:ext cx="530968" cy="79265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indent="7938" fontAlgn="auto">
                <a:spcAft>
                  <a:spcPts val="0"/>
                </a:spcAft>
                <a:defRPr/>
              </a:pPr>
              <a:r>
                <a:rPr lang="en-US" sz="4300" b="1" dirty="0">
                  <a:solidFill>
                    <a:srgbClr val="CE9500"/>
                  </a:solidFill>
                  <a:latin typeface="DengXian" panose="02010600030101010101" pitchFamily="2" charset="-122"/>
                  <a:ea typeface="DengXian" panose="02010600030101010101" pitchFamily="2" charset="-122"/>
                </a:rPr>
                <a:t>3</a:t>
              </a:r>
            </a:p>
          </p:txBody>
        </p:sp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A089F4CD-6954-BF46-881E-DDBE4DABD506}"/>
              </a:ext>
            </a:extLst>
          </p:cNvPr>
          <p:cNvGrpSpPr/>
          <p:nvPr/>
        </p:nvGrpSpPr>
        <p:grpSpPr>
          <a:xfrm>
            <a:off x="2576759" y="2482854"/>
            <a:ext cx="2092377" cy="1841604"/>
            <a:chOff x="2570136" y="484179"/>
            <a:chExt cx="2199503" cy="1935891"/>
          </a:xfrm>
        </p:grpSpPr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FF14E1DB-FB0B-D54B-A133-BE8B0609F0E2}"/>
                </a:ext>
              </a:extLst>
            </p:cNvPr>
            <p:cNvSpPr/>
            <p:nvPr/>
          </p:nvSpPr>
          <p:spPr>
            <a:xfrm>
              <a:off x="2570136" y="484179"/>
              <a:ext cx="2199503" cy="1935891"/>
            </a:xfrm>
            <a:prstGeom prst="rect">
              <a:avLst/>
            </a:prstGeom>
            <a:no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86A9870C-227D-884D-A709-83AA362DECA9}"/>
                </a:ext>
              </a:extLst>
            </p:cNvPr>
            <p:cNvSpPr txBox="1"/>
            <p:nvPr/>
          </p:nvSpPr>
          <p:spPr>
            <a:xfrm>
              <a:off x="2832620" y="1442432"/>
              <a:ext cx="1815063" cy="80883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AU" sz="1100" i="0" u="none" strike="noStrike" dirty="0">
                  <a:effectLst/>
                  <a:latin typeface="DengXian" panose="02010600030101010101" pitchFamily="2" charset="-122"/>
                  <a:ea typeface="DengXian" panose="02010600030101010101" pitchFamily="2" charset="-122"/>
                  <a:cs typeface="Calibri"/>
                </a:rPr>
                <a:t>Developing student leadership through Curtin Extra CA Leadership Program</a:t>
              </a:r>
            </a:p>
          </p:txBody>
        </p:sp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19C2F620-D4E0-C44D-B531-1879B5A08AA1}"/>
                </a:ext>
              </a:extLst>
            </p:cNvPr>
            <p:cNvSpPr txBox="1"/>
            <p:nvPr/>
          </p:nvSpPr>
          <p:spPr>
            <a:xfrm>
              <a:off x="3201332" y="822212"/>
              <a:ext cx="1482484" cy="55000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indent="7938" fontAlgn="auto">
                <a:spcAft>
                  <a:spcPts val="0"/>
                </a:spcAft>
                <a:defRPr/>
              </a:pPr>
              <a:r>
                <a:rPr lang="en-US" sz="1400" b="1" dirty="0">
                  <a:solidFill>
                    <a:srgbClr val="CE9500"/>
                  </a:solidFill>
                  <a:latin typeface="DengXian" panose="02010600030101010101" pitchFamily="2" charset="-122"/>
                  <a:ea typeface="DengXian" panose="02010600030101010101" pitchFamily="2" charset="-122"/>
                </a:rPr>
                <a:t>Building Capacity</a:t>
              </a:r>
            </a:p>
          </p:txBody>
        </p: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76CCFC21-A7DC-1C4C-BDF2-4C8D117B4081}"/>
                </a:ext>
              </a:extLst>
            </p:cNvPr>
            <p:cNvSpPr txBox="1"/>
            <p:nvPr/>
          </p:nvSpPr>
          <p:spPr>
            <a:xfrm>
              <a:off x="2788881" y="674124"/>
              <a:ext cx="530968" cy="79265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indent="7938" fontAlgn="auto">
                <a:spcAft>
                  <a:spcPts val="0"/>
                </a:spcAft>
                <a:defRPr/>
              </a:pPr>
              <a:r>
                <a:rPr lang="en-US" sz="4300" b="1" dirty="0">
                  <a:solidFill>
                    <a:srgbClr val="CE9500"/>
                  </a:solidFill>
                  <a:latin typeface="DengXian" panose="02010600030101010101" pitchFamily="2" charset="-122"/>
                  <a:ea typeface="DengXian" panose="02010600030101010101" pitchFamily="2" charset="-122"/>
                </a:rPr>
                <a:t>4</a:t>
              </a:r>
            </a:p>
          </p:txBody>
        </p:sp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E48DD9E2-D90F-B742-8B62-2521333C4F2B}"/>
              </a:ext>
            </a:extLst>
          </p:cNvPr>
          <p:cNvGrpSpPr/>
          <p:nvPr/>
        </p:nvGrpSpPr>
        <p:grpSpPr>
          <a:xfrm>
            <a:off x="4880718" y="2487632"/>
            <a:ext cx="2092377" cy="1841604"/>
            <a:chOff x="2570136" y="484179"/>
            <a:chExt cx="2199503" cy="1935891"/>
          </a:xfrm>
        </p:grpSpPr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049D206E-0BCB-1740-832A-2C1D0B824F96}"/>
                </a:ext>
              </a:extLst>
            </p:cNvPr>
            <p:cNvSpPr/>
            <p:nvPr/>
          </p:nvSpPr>
          <p:spPr>
            <a:xfrm>
              <a:off x="2570136" y="484179"/>
              <a:ext cx="2199503" cy="1935891"/>
            </a:xfrm>
            <a:prstGeom prst="rect">
              <a:avLst/>
            </a:prstGeom>
            <a:no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9C363513-5841-814F-987A-A0943076F0D7}"/>
                </a:ext>
              </a:extLst>
            </p:cNvPr>
            <p:cNvSpPr txBox="1"/>
            <p:nvPr/>
          </p:nvSpPr>
          <p:spPr>
            <a:xfrm>
              <a:off x="2857713" y="1451255"/>
              <a:ext cx="1826103" cy="80883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AU" sz="1100" i="0" u="none" strike="noStrike" dirty="0">
                  <a:effectLst/>
                  <a:latin typeface="DengXian" panose="02010600030101010101" pitchFamily="2" charset="-122"/>
                  <a:ea typeface="DengXian" panose="02010600030101010101" pitchFamily="2" charset="-122"/>
                  <a:cs typeface="Calibri"/>
                </a:rPr>
                <a:t>Identify Internship Opportunities with Industry to enhance learning experience</a:t>
              </a:r>
            </a:p>
          </p:txBody>
        </p:sp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E8FB431B-E715-AE40-86A8-C4BEEC172EAC}"/>
                </a:ext>
              </a:extLst>
            </p:cNvPr>
            <p:cNvSpPr txBox="1"/>
            <p:nvPr/>
          </p:nvSpPr>
          <p:spPr>
            <a:xfrm>
              <a:off x="3201332" y="822212"/>
              <a:ext cx="1482484" cy="55000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indent="7938" fontAlgn="auto">
                <a:spcAft>
                  <a:spcPts val="0"/>
                </a:spcAft>
                <a:defRPr/>
              </a:pPr>
              <a:r>
                <a:rPr lang="en-US" sz="1400" b="1" dirty="0">
                  <a:solidFill>
                    <a:srgbClr val="CE9500"/>
                  </a:solidFill>
                  <a:latin typeface="DengXian" panose="02010600030101010101" pitchFamily="2" charset="-122"/>
                  <a:ea typeface="DengXian" panose="02010600030101010101" pitchFamily="2" charset="-122"/>
                </a:rPr>
                <a:t>Engaging </a:t>
              </a:r>
            </a:p>
            <a:p>
              <a:pPr indent="7938" fontAlgn="auto">
                <a:spcAft>
                  <a:spcPts val="0"/>
                </a:spcAft>
                <a:defRPr/>
              </a:pPr>
              <a:r>
                <a:rPr lang="en-US" sz="1400" b="1" dirty="0">
                  <a:solidFill>
                    <a:srgbClr val="CE9500"/>
                  </a:solidFill>
                  <a:latin typeface="DengXian" panose="02010600030101010101" pitchFamily="2" charset="-122"/>
                  <a:ea typeface="DengXian" panose="02010600030101010101" pitchFamily="2" charset="-122"/>
                </a:rPr>
                <a:t>Best Practice</a:t>
              </a:r>
            </a:p>
          </p:txBody>
        </p:sp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id="{90FC7AA3-B586-6647-9CE6-23249399D63E}"/>
                </a:ext>
              </a:extLst>
            </p:cNvPr>
            <p:cNvSpPr txBox="1"/>
            <p:nvPr/>
          </p:nvSpPr>
          <p:spPr>
            <a:xfrm>
              <a:off x="2788881" y="674124"/>
              <a:ext cx="530968" cy="79265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indent="7938" fontAlgn="auto">
                <a:spcAft>
                  <a:spcPts val="0"/>
                </a:spcAft>
                <a:defRPr/>
              </a:pPr>
              <a:r>
                <a:rPr lang="en-US" sz="4300" b="1" dirty="0">
                  <a:solidFill>
                    <a:srgbClr val="CE9500"/>
                  </a:solidFill>
                  <a:latin typeface="DengXian" panose="02010600030101010101" pitchFamily="2" charset="-122"/>
                  <a:ea typeface="DengXian" panose="02010600030101010101" pitchFamily="2" charset="-122"/>
                </a:rPr>
                <a:t>5</a:t>
              </a:r>
            </a:p>
          </p:txBody>
        </p:sp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5C9746CC-4FD4-9242-A249-847D5695134A}"/>
              </a:ext>
            </a:extLst>
          </p:cNvPr>
          <p:cNvGrpSpPr/>
          <p:nvPr/>
        </p:nvGrpSpPr>
        <p:grpSpPr>
          <a:xfrm>
            <a:off x="7181186" y="2482854"/>
            <a:ext cx="2092377" cy="1841604"/>
            <a:chOff x="2570136" y="484179"/>
            <a:chExt cx="2199503" cy="1935891"/>
          </a:xfrm>
        </p:grpSpPr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id="{3CDFC2EC-E5BF-5048-8880-C9E3E93047F6}"/>
                </a:ext>
              </a:extLst>
            </p:cNvPr>
            <p:cNvSpPr/>
            <p:nvPr/>
          </p:nvSpPr>
          <p:spPr>
            <a:xfrm>
              <a:off x="2570136" y="484179"/>
              <a:ext cx="2199503" cy="1935891"/>
            </a:xfrm>
            <a:prstGeom prst="rect">
              <a:avLst/>
            </a:prstGeom>
            <a:no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0211828D-6818-2C48-A937-40B6589C78F5}"/>
                </a:ext>
              </a:extLst>
            </p:cNvPr>
            <p:cNvSpPr txBox="1"/>
            <p:nvPr/>
          </p:nvSpPr>
          <p:spPr>
            <a:xfrm>
              <a:off x="2829821" y="1513439"/>
              <a:ext cx="1837272" cy="80883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AU" sz="1100" i="0" u="none" strike="noStrike" dirty="0">
                  <a:effectLst/>
                  <a:latin typeface="DengXian" panose="02010600030101010101" pitchFamily="2" charset="-122"/>
                  <a:ea typeface="DengXian" panose="02010600030101010101" pitchFamily="2" charset="-122"/>
                  <a:cs typeface="Calibri"/>
                </a:rPr>
                <a:t>Establish cross discipline programs and projects through co-creation with staff, student &amp; Industry</a:t>
              </a:r>
            </a:p>
          </p:txBody>
        </p:sp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E05E18AD-7A36-954B-B828-84AB3B66BF01}"/>
                </a:ext>
              </a:extLst>
            </p:cNvPr>
            <p:cNvSpPr txBox="1"/>
            <p:nvPr/>
          </p:nvSpPr>
          <p:spPr>
            <a:xfrm>
              <a:off x="3201332" y="822212"/>
              <a:ext cx="1482484" cy="55000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indent="7938" fontAlgn="auto">
                <a:spcAft>
                  <a:spcPts val="0"/>
                </a:spcAft>
                <a:defRPr/>
              </a:pPr>
              <a:r>
                <a:rPr lang="en-US" sz="1400" b="1" dirty="0">
                  <a:solidFill>
                    <a:srgbClr val="CE9500"/>
                  </a:solidFill>
                  <a:latin typeface="DengXian" panose="02010600030101010101" pitchFamily="2" charset="-122"/>
                  <a:ea typeface="DengXian" panose="02010600030101010101" pitchFamily="2" charset="-122"/>
                </a:rPr>
                <a:t>Co-Creating</a:t>
              </a:r>
            </a:p>
            <a:p>
              <a:pPr indent="7938" fontAlgn="auto">
                <a:spcAft>
                  <a:spcPts val="0"/>
                </a:spcAft>
                <a:defRPr/>
              </a:pPr>
              <a:r>
                <a:rPr lang="en-US" sz="1400" b="1" dirty="0">
                  <a:solidFill>
                    <a:srgbClr val="CE9500"/>
                  </a:solidFill>
                  <a:latin typeface="DengXian" panose="02010600030101010101" pitchFamily="2" charset="-122"/>
                  <a:ea typeface="DengXian" panose="02010600030101010101" pitchFamily="2" charset="-122"/>
                </a:rPr>
                <a:t>&amp; Exchange</a:t>
              </a:r>
            </a:p>
          </p:txBody>
        </p:sp>
        <p:sp>
          <p:nvSpPr>
            <p:cNvPr id="133" name="TextBox 132">
              <a:extLst>
                <a:ext uri="{FF2B5EF4-FFF2-40B4-BE49-F238E27FC236}">
                  <a16:creationId xmlns:a16="http://schemas.microsoft.com/office/drawing/2014/main" id="{03E51AA6-B903-394A-98DE-024B0D155949}"/>
                </a:ext>
              </a:extLst>
            </p:cNvPr>
            <p:cNvSpPr txBox="1"/>
            <p:nvPr/>
          </p:nvSpPr>
          <p:spPr>
            <a:xfrm>
              <a:off x="2788881" y="674124"/>
              <a:ext cx="530968" cy="79265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indent="7938" fontAlgn="auto">
                <a:spcAft>
                  <a:spcPts val="0"/>
                </a:spcAft>
                <a:defRPr/>
              </a:pPr>
              <a:r>
                <a:rPr lang="en-US" sz="4300" b="1" dirty="0">
                  <a:solidFill>
                    <a:srgbClr val="CE9500"/>
                  </a:solidFill>
                  <a:latin typeface="DengXian" panose="02010600030101010101" pitchFamily="2" charset="-122"/>
                  <a:ea typeface="DengXian" panose="02010600030101010101" pitchFamily="2" charset="-122"/>
                </a:rPr>
                <a:t>6</a:t>
              </a:r>
            </a:p>
          </p:txBody>
        </p:sp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7623402C-EEEB-5248-94E4-4C5FD161A48B}"/>
              </a:ext>
            </a:extLst>
          </p:cNvPr>
          <p:cNvGrpSpPr/>
          <p:nvPr/>
        </p:nvGrpSpPr>
        <p:grpSpPr>
          <a:xfrm>
            <a:off x="2576759" y="4476750"/>
            <a:ext cx="2092377" cy="1841604"/>
            <a:chOff x="2570136" y="484179"/>
            <a:chExt cx="2199503" cy="1935891"/>
          </a:xfrm>
        </p:grpSpPr>
        <p:sp>
          <p:nvSpPr>
            <p:cNvPr id="135" name="Rectangle 134">
              <a:extLst>
                <a:ext uri="{FF2B5EF4-FFF2-40B4-BE49-F238E27FC236}">
                  <a16:creationId xmlns:a16="http://schemas.microsoft.com/office/drawing/2014/main" id="{0C6A01F7-73B1-4141-9D5D-BC8B28B90DFD}"/>
                </a:ext>
              </a:extLst>
            </p:cNvPr>
            <p:cNvSpPr/>
            <p:nvPr/>
          </p:nvSpPr>
          <p:spPr>
            <a:xfrm>
              <a:off x="2570136" y="484179"/>
              <a:ext cx="2199503" cy="1935891"/>
            </a:xfrm>
            <a:prstGeom prst="rect">
              <a:avLst/>
            </a:prstGeom>
            <a:no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TextBox 135">
              <a:extLst>
                <a:ext uri="{FF2B5EF4-FFF2-40B4-BE49-F238E27FC236}">
                  <a16:creationId xmlns:a16="http://schemas.microsoft.com/office/drawing/2014/main" id="{E08720C4-A59C-7F4F-A64A-B373B1F8B362}"/>
                </a:ext>
              </a:extLst>
            </p:cNvPr>
            <p:cNvSpPr txBox="1"/>
            <p:nvPr/>
          </p:nvSpPr>
          <p:spPr>
            <a:xfrm>
              <a:off x="2832620" y="1444828"/>
              <a:ext cx="1815063" cy="80883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AU" sz="1100" i="0" u="none" strike="noStrike" dirty="0">
                  <a:effectLst/>
                  <a:latin typeface="DengXian" panose="02010600030101010101" pitchFamily="2" charset="-122"/>
                  <a:ea typeface="DengXian" panose="02010600030101010101" pitchFamily="2" charset="-122"/>
                  <a:cs typeface="Calibri"/>
                </a:rPr>
                <a:t>Demonstrate innovation in Learning &amp; Teaching through pedagogical challenges</a:t>
              </a:r>
            </a:p>
          </p:txBody>
        </p:sp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id="{5FB49B1F-47DD-2F4F-87C8-73ADE2860DE8}"/>
                </a:ext>
              </a:extLst>
            </p:cNvPr>
            <p:cNvSpPr txBox="1"/>
            <p:nvPr/>
          </p:nvSpPr>
          <p:spPr>
            <a:xfrm>
              <a:off x="3201332" y="822212"/>
              <a:ext cx="1482484" cy="55000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indent="7938" fontAlgn="auto">
                <a:spcAft>
                  <a:spcPts val="0"/>
                </a:spcAft>
                <a:defRPr/>
              </a:pPr>
              <a:r>
                <a:rPr lang="en-US" sz="1400" b="1" dirty="0">
                  <a:solidFill>
                    <a:srgbClr val="CE9500"/>
                  </a:solidFill>
                  <a:latin typeface="DengXian" panose="02010600030101010101" pitchFamily="2" charset="-122"/>
                  <a:ea typeface="DengXian" panose="02010600030101010101" pitchFamily="2" charset="-122"/>
                </a:rPr>
                <a:t>Design Thinking</a:t>
              </a:r>
            </a:p>
          </p:txBody>
        </p:sp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34F1CD91-20E2-1A49-8F6A-EA27EACEAE39}"/>
                </a:ext>
              </a:extLst>
            </p:cNvPr>
            <p:cNvSpPr txBox="1"/>
            <p:nvPr/>
          </p:nvSpPr>
          <p:spPr>
            <a:xfrm>
              <a:off x="2788881" y="674124"/>
              <a:ext cx="530968" cy="79265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indent="7938" fontAlgn="auto">
                <a:spcAft>
                  <a:spcPts val="0"/>
                </a:spcAft>
                <a:defRPr/>
              </a:pPr>
              <a:r>
                <a:rPr lang="en-US" sz="4300" b="1" dirty="0">
                  <a:solidFill>
                    <a:srgbClr val="CE9500"/>
                  </a:solidFill>
                  <a:latin typeface="DengXian" panose="02010600030101010101" pitchFamily="2" charset="-122"/>
                  <a:ea typeface="DengXian" panose="02010600030101010101" pitchFamily="2" charset="-122"/>
                </a:rPr>
                <a:t>7</a:t>
              </a:r>
            </a:p>
          </p:txBody>
        </p:sp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D478370A-ECE8-1147-A47E-6F4F5D882F02}"/>
              </a:ext>
            </a:extLst>
          </p:cNvPr>
          <p:cNvGrpSpPr/>
          <p:nvPr/>
        </p:nvGrpSpPr>
        <p:grpSpPr>
          <a:xfrm>
            <a:off x="4880718" y="4481528"/>
            <a:ext cx="2092377" cy="1841604"/>
            <a:chOff x="2570136" y="484179"/>
            <a:chExt cx="2199503" cy="1935891"/>
          </a:xfrm>
        </p:grpSpPr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022EDB35-FFA3-2645-BC54-0B1205BA78EB}"/>
                </a:ext>
              </a:extLst>
            </p:cNvPr>
            <p:cNvSpPr/>
            <p:nvPr/>
          </p:nvSpPr>
          <p:spPr>
            <a:xfrm>
              <a:off x="2570136" y="484179"/>
              <a:ext cx="2199503" cy="1935891"/>
            </a:xfrm>
            <a:prstGeom prst="rect">
              <a:avLst/>
            </a:prstGeom>
            <a:no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id="{FC47B264-F234-DD4B-92B5-EF403BEEEE0E}"/>
                </a:ext>
              </a:extLst>
            </p:cNvPr>
            <p:cNvSpPr txBox="1"/>
            <p:nvPr/>
          </p:nvSpPr>
          <p:spPr>
            <a:xfrm>
              <a:off x="2831428" y="1442952"/>
              <a:ext cx="1826103" cy="80883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AU" sz="1100" i="0" u="none" strike="noStrike" dirty="0">
                  <a:effectLst/>
                  <a:latin typeface="DengXian" panose="02010600030101010101" pitchFamily="2" charset="-122"/>
                  <a:ea typeface="DengXian" panose="02010600030101010101" pitchFamily="2" charset="-122"/>
                  <a:cs typeface="Calibri"/>
                </a:rPr>
                <a:t>Develop and create impact driven joint-venture projects with industry partners</a:t>
              </a:r>
            </a:p>
          </p:txBody>
        </p:sp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id="{C930DE4A-3E2A-E14A-B88C-FDAA1D507AB5}"/>
                </a:ext>
              </a:extLst>
            </p:cNvPr>
            <p:cNvSpPr txBox="1"/>
            <p:nvPr/>
          </p:nvSpPr>
          <p:spPr>
            <a:xfrm>
              <a:off x="3201332" y="822212"/>
              <a:ext cx="1482484" cy="55000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indent="7938" fontAlgn="auto">
                <a:spcAft>
                  <a:spcPts val="0"/>
                </a:spcAft>
                <a:defRPr/>
              </a:pPr>
              <a:r>
                <a:rPr lang="en-US" sz="1400" b="1" dirty="0">
                  <a:solidFill>
                    <a:srgbClr val="CE9500"/>
                  </a:solidFill>
                  <a:latin typeface="DengXian" panose="02010600030101010101" pitchFamily="2" charset="-122"/>
                  <a:ea typeface="DengXian" panose="02010600030101010101" pitchFamily="2" charset="-122"/>
                </a:rPr>
                <a:t>Impact </a:t>
              </a:r>
            </a:p>
            <a:p>
              <a:pPr indent="7938" fontAlgn="auto">
                <a:spcAft>
                  <a:spcPts val="0"/>
                </a:spcAft>
                <a:defRPr/>
              </a:pPr>
              <a:r>
                <a:rPr lang="en-US" sz="1400" b="1" dirty="0">
                  <a:solidFill>
                    <a:srgbClr val="CE9500"/>
                  </a:solidFill>
                  <a:latin typeface="DengXian" panose="02010600030101010101" pitchFamily="2" charset="-122"/>
                  <a:ea typeface="DengXian" panose="02010600030101010101" pitchFamily="2" charset="-122"/>
                </a:rPr>
                <a:t>Driven</a:t>
              </a:r>
            </a:p>
          </p:txBody>
        </p:sp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C9151BDE-4A30-334D-84E5-C05756F74387}"/>
                </a:ext>
              </a:extLst>
            </p:cNvPr>
            <p:cNvSpPr txBox="1"/>
            <p:nvPr/>
          </p:nvSpPr>
          <p:spPr>
            <a:xfrm>
              <a:off x="2788881" y="674124"/>
              <a:ext cx="530968" cy="79265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indent="7938" fontAlgn="auto">
                <a:spcAft>
                  <a:spcPts val="0"/>
                </a:spcAft>
                <a:defRPr/>
              </a:pPr>
              <a:r>
                <a:rPr lang="en-US" sz="4300" b="1" dirty="0">
                  <a:solidFill>
                    <a:srgbClr val="CE9500"/>
                  </a:solidFill>
                  <a:latin typeface="DengXian" panose="02010600030101010101" pitchFamily="2" charset="-122"/>
                  <a:ea typeface="DengXian" panose="02010600030101010101" pitchFamily="2" charset="-122"/>
                </a:rPr>
                <a:t>8</a:t>
              </a:r>
            </a:p>
          </p:txBody>
        </p:sp>
      </p:grpSp>
      <p:sp>
        <p:nvSpPr>
          <p:cNvPr id="145" name="Rectangle 144">
            <a:extLst>
              <a:ext uri="{FF2B5EF4-FFF2-40B4-BE49-F238E27FC236}">
                <a16:creationId xmlns:a16="http://schemas.microsoft.com/office/drawing/2014/main" id="{1C161A59-715F-184A-A74E-20E1E556415C}"/>
              </a:ext>
            </a:extLst>
          </p:cNvPr>
          <p:cNvSpPr/>
          <p:nvPr/>
        </p:nvSpPr>
        <p:spPr>
          <a:xfrm>
            <a:off x="7181186" y="4476750"/>
            <a:ext cx="2092377" cy="1841604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Text Box 14">
            <a:extLst>
              <a:ext uri="{FF2B5EF4-FFF2-40B4-BE49-F238E27FC236}">
                <a16:creationId xmlns:a16="http://schemas.microsoft.com/office/drawing/2014/main" id="{7789FFF3-DB24-2D45-B713-0676A2EAD8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27265" y="4754897"/>
            <a:ext cx="1786972" cy="635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 b="1" dirty="0">
                <a:latin typeface="DengXian" panose="02010600030101010101" pitchFamily="2" charset="-122"/>
                <a:ea typeface="DengXian" panose="02010600030101010101" pitchFamily="2" charset="-122"/>
              </a:rPr>
              <a:t>Paradigm Shift.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 b="1" dirty="0">
                <a:solidFill>
                  <a:srgbClr val="CE95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Shift Perspective.</a:t>
            </a:r>
          </a:p>
        </p:txBody>
      </p:sp>
      <p:sp>
        <p:nvSpPr>
          <p:cNvPr id="151" name="Text Box 14">
            <a:extLst>
              <a:ext uri="{FF2B5EF4-FFF2-40B4-BE49-F238E27FC236}">
                <a16:creationId xmlns:a16="http://schemas.microsoft.com/office/drawing/2014/main" id="{BAA36148-203E-4544-B9B4-BCD9F16F86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183" y="2237826"/>
            <a:ext cx="1874294" cy="464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AU" altLang="en-US" sz="1300" b="1" dirty="0">
                <a:solidFill>
                  <a:srgbClr val="CE95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Way Forward</a:t>
            </a: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D2BB0795-10F0-3542-8CC6-A54F8DCE6EBC}"/>
              </a:ext>
            </a:extLst>
          </p:cNvPr>
          <p:cNvSpPr txBox="1"/>
          <p:nvPr/>
        </p:nvSpPr>
        <p:spPr>
          <a:xfrm>
            <a:off x="7362901" y="5433187"/>
            <a:ext cx="173716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1400" i="1" u="none" strike="noStrike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Calibri"/>
              </a:rPr>
              <a:t>Our </a:t>
            </a:r>
          </a:p>
          <a:p>
            <a:r>
              <a:rPr lang="en-AU" sz="1400" i="1" u="none" strike="noStrike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Calibri"/>
              </a:rPr>
              <a:t>Global Classroom</a:t>
            </a:r>
            <a:endParaRPr lang="en-AU" sz="1400" u="none" strike="noStrike" dirty="0">
              <a:effectLst/>
              <a:latin typeface="DengXian" panose="02010600030101010101" pitchFamily="2" charset="-122"/>
              <a:ea typeface="DengXian" panose="02010600030101010101" pitchFamily="2" charset="-122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174446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>
            <a:extLst>
              <a:ext uri="{FF2B5EF4-FFF2-40B4-BE49-F238E27FC236}">
                <a16:creationId xmlns:a16="http://schemas.microsoft.com/office/drawing/2014/main" id="{DC17DCF4-2DE7-554E-ADA6-9416962D7C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57751" y="1344162"/>
            <a:ext cx="3224168" cy="4078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20C95510-3643-554D-87A8-D556912BB06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605" y="3627059"/>
            <a:ext cx="1874294" cy="651299"/>
          </a:xfrm>
          <a:prstGeom prst="rect">
            <a:avLst/>
          </a:prstGeom>
        </p:spPr>
      </p:pic>
      <p:sp>
        <p:nvSpPr>
          <p:cNvPr id="10" name="Text Box 14">
            <a:extLst>
              <a:ext uri="{FF2B5EF4-FFF2-40B4-BE49-F238E27FC236}">
                <a16:creationId xmlns:a16="http://schemas.microsoft.com/office/drawing/2014/main" id="{2E2C6D91-6D1C-E34A-AA0A-55A5E947E3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183" y="4466377"/>
            <a:ext cx="2023720" cy="1185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AU" altLang="en-US" sz="1200" dirty="0">
                <a:solidFill>
                  <a:srgbClr val="BF8F00"/>
                </a:solidFill>
                <a:latin typeface="Century Gothic" panose="020B0502020202020204" pitchFamily="34" charset="0"/>
              </a:rPr>
              <a:t>PEOPLE</a:t>
            </a:r>
            <a:endParaRPr lang="en-AU" altLang="en-US" sz="1200" dirty="0">
              <a:latin typeface="Century Gothic" panose="020B0502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buFontTx/>
              <a:buNone/>
            </a:pPr>
            <a:r>
              <a:rPr lang="en-AU" altLang="en-US" sz="900" dirty="0">
                <a:latin typeface="Century Gothic" panose="020B0502020202020204" pitchFamily="34" charset="0"/>
              </a:rPr>
              <a:t>people-centred</a:t>
            </a:r>
            <a:endParaRPr lang="en-AU" altLang="en-US" sz="1800" dirty="0">
              <a:latin typeface="Century Gothic" panose="020B0502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AU" altLang="en-US" sz="1200" dirty="0">
                <a:solidFill>
                  <a:srgbClr val="BF8F00"/>
                </a:solidFill>
                <a:latin typeface="Century Gothic" panose="020B0502020202020204" pitchFamily="34" charset="0"/>
              </a:rPr>
              <a:t>PEDAGOGY</a:t>
            </a:r>
            <a:endParaRPr lang="en-AU" altLang="en-US" sz="1200" dirty="0">
              <a:latin typeface="Century Gothic" panose="020B0502020202020204" pitchFamily="34" charset="0"/>
            </a:endParaRPr>
          </a:p>
          <a:p>
            <a:pPr eaLnBrk="1" hangingPunct="1">
              <a:lnSpc>
                <a:spcPts val="12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AU" altLang="en-US" sz="900" dirty="0">
                <a:latin typeface="Century Gothic" panose="020B0502020202020204" pitchFamily="34" charset="0"/>
              </a:rPr>
              <a:t>globally-placed</a:t>
            </a:r>
            <a:endParaRPr lang="en-AU" altLang="en-US" sz="1800" dirty="0">
              <a:latin typeface="Century Gothic" panose="020B0502020202020204" pitchFamily="34" charset="0"/>
            </a:endParaRPr>
          </a:p>
          <a:p>
            <a:pPr eaLnBrk="1" hangingPunct="1">
              <a:lnSpc>
                <a:spcPts val="1000"/>
              </a:lnSpc>
              <a:spcBef>
                <a:spcPct val="0"/>
              </a:spcBef>
              <a:buFontTx/>
              <a:buNone/>
            </a:pPr>
            <a:r>
              <a:rPr lang="en-AU" altLang="en-US" sz="1200" dirty="0">
                <a:solidFill>
                  <a:srgbClr val="BF8F00"/>
                </a:solidFill>
                <a:latin typeface="Century Gothic" panose="020B0502020202020204" pitchFamily="34" charset="0"/>
              </a:rPr>
              <a:t>PRACTICE</a:t>
            </a:r>
            <a:endParaRPr lang="en-AU" altLang="en-US" sz="1200" dirty="0">
              <a:latin typeface="Century Gothic" panose="020B0502020202020204" pitchFamily="34" charset="0"/>
            </a:endParaRPr>
          </a:p>
          <a:p>
            <a:pPr eaLnBrk="1" hangingPunct="1">
              <a:lnSpc>
                <a:spcPts val="1100"/>
              </a:lnSpc>
              <a:spcBef>
                <a:spcPct val="0"/>
              </a:spcBef>
              <a:buFontTx/>
              <a:buNone/>
            </a:pPr>
            <a:r>
              <a:rPr lang="en-AU" altLang="en-US" sz="900" dirty="0">
                <a:latin typeface="Century Gothic" panose="020B0502020202020204" pitchFamily="34" charset="0"/>
              </a:rPr>
              <a:t>paradigm-shifters</a:t>
            </a:r>
            <a:endParaRPr lang="en-AU" altLang="en-US" sz="1800" dirty="0">
              <a:latin typeface="Century Gothic" panose="020B0502020202020204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88E9695-24A0-E04C-B7BF-D8E9B1D8FB45}"/>
              </a:ext>
            </a:extLst>
          </p:cNvPr>
          <p:cNvCxnSpPr>
            <a:cxnSpLocks/>
          </p:cNvCxnSpPr>
          <p:nvPr/>
        </p:nvCxnSpPr>
        <p:spPr bwMode="auto">
          <a:xfrm>
            <a:off x="367529" y="3429000"/>
            <a:ext cx="1685925" cy="0"/>
          </a:xfrm>
          <a:prstGeom prst="line">
            <a:avLst/>
          </a:prstGeom>
          <a:ln w="19050" cap="rnd">
            <a:solidFill>
              <a:schemeClr val="accent4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7">
            <a:extLst>
              <a:ext uri="{FF2B5EF4-FFF2-40B4-BE49-F238E27FC236}">
                <a16:creationId xmlns:a16="http://schemas.microsoft.com/office/drawing/2014/main" id="{E9E2A7E5-2CB9-E54A-93F6-CDCFBB51D6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7787" y="5775332"/>
            <a:ext cx="1874294" cy="585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2">
            <a:extLst>
              <a:ext uri="{FF2B5EF4-FFF2-40B4-BE49-F238E27FC236}">
                <a16:creationId xmlns:a16="http://schemas.microsoft.com/office/drawing/2014/main" id="{48F80115-5542-AB43-9790-52C228A7D2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605" y="6171288"/>
            <a:ext cx="2001837" cy="29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fontAlgn="auto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AU" sz="500" dirty="0">
                <a:latin typeface="Arial" panose="020B060402020202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CRICOS Provider Code 00301J</a:t>
            </a:r>
            <a:endParaRPr lang="en-AU" sz="105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050" dirty="0"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AU" sz="105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87F2069-804F-B04E-A88F-BA8335D05AFE}"/>
              </a:ext>
            </a:extLst>
          </p:cNvPr>
          <p:cNvCxnSpPr>
            <a:cxnSpLocks/>
          </p:cNvCxnSpPr>
          <p:nvPr/>
        </p:nvCxnSpPr>
        <p:spPr bwMode="auto">
          <a:xfrm>
            <a:off x="367529" y="5694797"/>
            <a:ext cx="1685925" cy="0"/>
          </a:xfrm>
          <a:prstGeom prst="line">
            <a:avLst/>
          </a:prstGeom>
          <a:ln w="19050" cap="rnd">
            <a:solidFill>
              <a:schemeClr val="accent4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Box 14">
            <a:extLst>
              <a:ext uri="{FF2B5EF4-FFF2-40B4-BE49-F238E27FC236}">
                <a16:creationId xmlns:a16="http://schemas.microsoft.com/office/drawing/2014/main" id="{B115835E-852C-2343-A1CD-3E74E47B5D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183" y="352375"/>
            <a:ext cx="1773271" cy="555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AU" altLang="en-US" sz="3200" b="1" dirty="0">
                <a:latin typeface="Century Gothic" panose="020B0502020202020204" pitchFamily="34" charset="0"/>
              </a:rPr>
              <a:t>CAI3SP</a:t>
            </a:r>
          </a:p>
        </p:txBody>
      </p:sp>
      <p:sp>
        <p:nvSpPr>
          <p:cNvPr id="18" name="Text Box 14">
            <a:extLst>
              <a:ext uri="{FF2B5EF4-FFF2-40B4-BE49-F238E27FC236}">
                <a16:creationId xmlns:a16="http://schemas.microsoft.com/office/drawing/2014/main" id="{71E9CA8F-D370-3E49-9261-28155ECDDA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183" y="1328968"/>
            <a:ext cx="1773271" cy="757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AU" altLang="en-US" sz="1300" b="1" dirty="0">
                <a:latin typeface="DengXian" panose="02010600030101010101" pitchFamily="2" charset="-122"/>
                <a:ea typeface="DengXian" panose="02010600030101010101" pitchFamily="2" charset="-122"/>
              </a:rPr>
              <a:t>ACKNOWLEDGMENT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808DB9B-BA8A-6E4C-97EC-7891251880D2}"/>
              </a:ext>
            </a:extLst>
          </p:cNvPr>
          <p:cNvCxnSpPr>
            <a:cxnSpLocks/>
          </p:cNvCxnSpPr>
          <p:nvPr/>
        </p:nvCxnSpPr>
        <p:spPr bwMode="auto">
          <a:xfrm>
            <a:off x="351971" y="1205818"/>
            <a:ext cx="1685925" cy="0"/>
          </a:xfrm>
          <a:prstGeom prst="line">
            <a:avLst/>
          </a:prstGeom>
          <a:ln w="19050" cap="rnd">
            <a:solidFill>
              <a:schemeClr val="accent4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4BA3292E-0894-F542-A47E-ED6710587762}"/>
              </a:ext>
            </a:extLst>
          </p:cNvPr>
          <p:cNvSpPr txBox="1">
            <a:spLocks/>
          </p:cNvSpPr>
          <p:nvPr/>
        </p:nvSpPr>
        <p:spPr>
          <a:xfrm>
            <a:off x="2303903" y="2969818"/>
            <a:ext cx="5406159" cy="245329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r>
              <a:rPr lang="en-US" sz="1800" b="1" dirty="0">
                <a:solidFill>
                  <a:schemeClr val="accent4">
                    <a:lumMod val="75000"/>
                  </a:schemeClr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PROGRAM ADDRESS</a:t>
            </a:r>
          </a:p>
          <a:p>
            <a:pPr algn="r" fontAlgn="auto">
              <a:spcAft>
                <a:spcPts val="0"/>
              </a:spcAft>
              <a:defRPr/>
            </a:pPr>
            <a:r>
              <a:rPr lang="en-US" sz="1800" b="1" dirty="0">
                <a:solidFill>
                  <a:schemeClr val="accent4">
                    <a:lumMod val="75000"/>
                  </a:schemeClr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Curtin Academy International </a:t>
            </a:r>
            <a:br>
              <a:rPr lang="en-US" sz="1800" b="1" dirty="0">
                <a:solidFill>
                  <a:schemeClr val="accent4">
                    <a:lumMod val="75000"/>
                  </a:schemeClr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</a:br>
            <a:r>
              <a:rPr lang="en-US" sz="1800" b="1" dirty="0">
                <a:solidFill>
                  <a:schemeClr val="accent4">
                    <a:lumMod val="75000"/>
                  </a:schemeClr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Interdisciplinary Industry Study Program</a:t>
            </a:r>
            <a:br>
              <a:rPr lang="en-US" sz="1800" b="1" dirty="0">
                <a:solidFill>
                  <a:schemeClr val="accent4">
                    <a:lumMod val="75000"/>
                  </a:schemeClr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</a:br>
            <a:r>
              <a:rPr lang="en-US" sz="1800" b="1" dirty="0">
                <a:solidFill>
                  <a:schemeClr val="accent4">
                    <a:lumMod val="75000"/>
                  </a:schemeClr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(CA-I3SP)</a:t>
            </a:r>
          </a:p>
          <a:p>
            <a:pPr algn="r" fontAlgn="auto">
              <a:spcAft>
                <a:spcPts val="0"/>
              </a:spcAft>
              <a:defRPr/>
            </a:pPr>
            <a:endParaRPr lang="en-US" sz="1800" dirty="0">
              <a:solidFill>
                <a:schemeClr val="bg1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algn="r" fontAlgn="auto">
              <a:spcAft>
                <a:spcPts val="0"/>
              </a:spcAft>
              <a:defRPr/>
            </a:pPr>
            <a:r>
              <a:rPr lang="en-US" sz="2600" b="1" dirty="0">
                <a:latin typeface="DengXian" panose="02010600030101010101" pitchFamily="2" charset="-122"/>
                <a:ea typeface="DengXian" panose="02010600030101010101" pitchFamily="2" charset="-122"/>
              </a:rPr>
              <a:t>Assoc. Professor Rachel Sheffield</a:t>
            </a:r>
          </a:p>
          <a:p>
            <a:pPr algn="r" fontAlgn="auto">
              <a:spcAft>
                <a:spcPts val="0"/>
              </a:spcAft>
              <a:defRPr/>
            </a:pPr>
            <a:r>
              <a:rPr lang="en-US" sz="1400" dirty="0">
                <a:latin typeface="DengXian" panose="02010600030101010101" pitchFamily="2" charset="-122"/>
                <a:ea typeface="DengXian" panose="02010600030101010101" pitchFamily="2" charset="-122"/>
              </a:rPr>
              <a:t>Curtin Academy Chair &amp; Program Lead</a:t>
            </a:r>
            <a:br>
              <a:rPr lang="en-US" sz="1400" dirty="0">
                <a:latin typeface="DengXian" panose="02010600030101010101" pitchFamily="2" charset="-122"/>
                <a:ea typeface="DengXian" panose="02010600030101010101" pitchFamily="2" charset="-122"/>
              </a:rPr>
            </a:br>
            <a:r>
              <a:rPr lang="en-US" sz="1400" dirty="0">
                <a:latin typeface="DengXian" panose="02010600030101010101" pitchFamily="2" charset="-122"/>
                <a:ea typeface="DengXian" panose="02010600030101010101" pitchFamily="2" charset="-122"/>
              </a:rPr>
              <a:t>Curtin University</a:t>
            </a:r>
          </a:p>
        </p:txBody>
      </p:sp>
    </p:spTree>
    <p:extLst>
      <p:ext uri="{BB962C8B-B14F-4D97-AF65-F5344CB8AC3E}">
        <p14:creationId xmlns:p14="http://schemas.microsoft.com/office/powerpoint/2010/main" val="27370250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20C95510-3643-554D-87A8-D556912BB06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605" y="3627059"/>
            <a:ext cx="1874294" cy="651299"/>
          </a:xfrm>
          <a:prstGeom prst="rect">
            <a:avLst/>
          </a:prstGeom>
        </p:spPr>
      </p:pic>
      <p:sp>
        <p:nvSpPr>
          <p:cNvPr id="10" name="Text Box 14">
            <a:extLst>
              <a:ext uri="{FF2B5EF4-FFF2-40B4-BE49-F238E27FC236}">
                <a16:creationId xmlns:a16="http://schemas.microsoft.com/office/drawing/2014/main" id="{2E2C6D91-6D1C-E34A-AA0A-55A5E947E3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183" y="4466377"/>
            <a:ext cx="2023720" cy="1185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AU" altLang="en-US" sz="1200" dirty="0">
                <a:solidFill>
                  <a:srgbClr val="BF8F00"/>
                </a:solidFill>
                <a:latin typeface="Century Gothic" panose="020B0502020202020204" pitchFamily="34" charset="0"/>
              </a:rPr>
              <a:t>PEOPLE</a:t>
            </a:r>
            <a:endParaRPr lang="en-AU" altLang="en-US" sz="1200" dirty="0">
              <a:latin typeface="Century Gothic" panose="020B0502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buFontTx/>
              <a:buNone/>
            </a:pPr>
            <a:r>
              <a:rPr lang="en-AU" altLang="en-US" sz="900" dirty="0">
                <a:latin typeface="Century Gothic" panose="020B0502020202020204" pitchFamily="34" charset="0"/>
              </a:rPr>
              <a:t>people-centred</a:t>
            </a:r>
            <a:endParaRPr lang="en-AU" altLang="en-US" sz="1800" dirty="0">
              <a:latin typeface="Century Gothic" panose="020B0502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AU" altLang="en-US" sz="1200" dirty="0">
                <a:solidFill>
                  <a:srgbClr val="BF8F00"/>
                </a:solidFill>
                <a:latin typeface="Century Gothic" panose="020B0502020202020204" pitchFamily="34" charset="0"/>
              </a:rPr>
              <a:t>PEDAGOGY</a:t>
            </a:r>
            <a:endParaRPr lang="en-AU" altLang="en-US" sz="1200" dirty="0">
              <a:latin typeface="Century Gothic" panose="020B0502020202020204" pitchFamily="34" charset="0"/>
            </a:endParaRPr>
          </a:p>
          <a:p>
            <a:pPr eaLnBrk="1" hangingPunct="1">
              <a:lnSpc>
                <a:spcPts val="12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AU" altLang="en-US" sz="900" dirty="0">
                <a:latin typeface="Century Gothic" panose="020B0502020202020204" pitchFamily="34" charset="0"/>
              </a:rPr>
              <a:t>globally-placed</a:t>
            </a:r>
            <a:endParaRPr lang="en-AU" altLang="en-US" sz="1800" dirty="0">
              <a:latin typeface="Century Gothic" panose="020B0502020202020204" pitchFamily="34" charset="0"/>
            </a:endParaRPr>
          </a:p>
          <a:p>
            <a:pPr eaLnBrk="1" hangingPunct="1">
              <a:lnSpc>
                <a:spcPts val="1000"/>
              </a:lnSpc>
              <a:spcBef>
                <a:spcPct val="0"/>
              </a:spcBef>
              <a:buFontTx/>
              <a:buNone/>
            </a:pPr>
            <a:r>
              <a:rPr lang="en-AU" altLang="en-US" sz="1200" dirty="0">
                <a:solidFill>
                  <a:srgbClr val="BF8F00"/>
                </a:solidFill>
                <a:latin typeface="Century Gothic" panose="020B0502020202020204" pitchFamily="34" charset="0"/>
              </a:rPr>
              <a:t>PRACTICE</a:t>
            </a:r>
            <a:endParaRPr lang="en-AU" altLang="en-US" sz="1200" dirty="0">
              <a:latin typeface="Century Gothic" panose="020B0502020202020204" pitchFamily="34" charset="0"/>
            </a:endParaRPr>
          </a:p>
          <a:p>
            <a:pPr eaLnBrk="1" hangingPunct="1">
              <a:lnSpc>
                <a:spcPts val="1100"/>
              </a:lnSpc>
              <a:spcBef>
                <a:spcPct val="0"/>
              </a:spcBef>
              <a:buFontTx/>
              <a:buNone/>
            </a:pPr>
            <a:r>
              <a:rPr lang="en-AU" altLang="en-US" sz="900" dirty="0">
                <a:latin typeface="Century Gothic" panose="020B0502020202020204" pitchFamily="34" charset="0"/>
              </a:rPr>
              <a:t>paradigm-shifters</a:t>
            </a:r>
            <a:endParaRPr lang="en-AU" altLang="en-US" sz="1800" dirty="0">
              <a:latin typeface="Century Gothic" panose="020B0502020202020204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88E9695-24A0-E04C-B7BF-D8E9B1D8FB45}"/>
              </a:ext>
            </a:extLst>
          </p:cNvPr>
          <p:cNvCxnSpPr>
            <a:cxnSpLocks/>
          </p:cNvCxnSpPr>
          <p:nvPr/>
        </p:nvCxnSpPr>
        <p:spPr bwMode="auto">
          <a:xfrm>
            <a:off x="367529" y="3429000"/>
            <a:ext cx="1685925" cy="0"/>
          </a:xfrm>
          <a:prstGeom prst="line">
            <a:avLst/>
          </a:prstGeom>
          <a:ln w="19050" cap="rnd">
            <a:solidFill>
              <a:schemeClr val="accent4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7">
            <a:extLst>
              <a:ext uri="{FF2B5EF4-FFF2-40B4-BE49-F238E27FC236}">
                <a16:creationId xmlns:a16="http://schemas.microsoft.com/office/drawing/2014/main" id="{E9E2A7E5-2CB9-E54A-93F6-CDCFBB51D6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7787" y="5775332"/>
            <a:ext cx="1874294" cy="585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2">
            <a:extLst>
              <a:ext uri="{FF2B5EF4-FFF2-40B4-BE49-F238E27FC236}">
                <a16:creationId xmlns:a16="http://schemas.microsoft.com/office/drawing/2014/main" id="{48F80115-5542-AB43-9790-52C228A7D2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605" y="6171288"/>
            <a:ext cx="2001837" cy="29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fontAlgn="auto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AU" sz="500" dirty="0">
                <a:latin typeface="Arial" panose="020B060402020202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CRICOS Provider Code 00301J</a:t>
            </a:r>
            <a:endParaRPr lang="en-AU" sz="105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050" dirty="0"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AU" sz="105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87F2069-804F-B04E-A88F-BA8335D05AFE}"/>
              </a:ext>
            </a:extLst>
          </p:cNvPr>
          <p:cNvCxnSpPr>
            <a:cxnSpLocks/>
          </p:cNvCxnSpPr>
          <p:nvPr/>
        </p:nvCxnSpPr>
        <p:spPr bwMode="auto">
          <a:xfrm>
            <a:off x="367529" y="5694797"/>
            <a:ext cx="1685925" cy="0"/>
          </a:xfrm>
          <a:prstGeom prst="line">
            <a:avLst/>
          </a:prstGeom>
          <a:ln w="19050" cap="rnd">
            <a:solidFill>
              <a:schemeClr val="accent4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Box 14">
            <a:extLst>
              <a:ext uri="{FF2B5EF4-FFF2-40B4-BE49-F238E27FC236}">
                <a16:creationId xmlns:a16="http://schemas.microsoft.com/office/drawing/2014/main" id="{B115835E-852C-2343-A1CD-3E74E47B5D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183" y="352375"/>
            <a:ext cx="1773271" cy="555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AU" altLang="en-US" sz="3200" b="1" dirty="0">
                <a:latin typeface="Century Gothic" panose="020B0502020202020204" pitchFamily="34" charset="0"/>
              </a:rPr>
              <a:t>CAI3SP</a:t>
            </a:r>
          </a:p>
        </p:txBody>
      </p:sp>
      <p:sp>
        <p:nvSpPr>
          <p:cNvPr id="18" name="Text Box 14">
            <a:extLst>
              <a:ext uri="{FF2B5EF4-FFF2-40B4-BE49-F238E27FC236}">
                <a16:creationId xmlns:a16="http://schemas.microsoft.com/office/drawing/2014/main" id="{71E9CA8F-D370-3E49-9261-28155ECDDA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183" y="1328969"/>
            <a:ext cx="1773271" cy="335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AU" altLang="en-US" sz="1300" b="1" dirty="0">
                <a:latin typeface="DengXian" panose="02010600030101010101" pitchFamily="2" charset="-122"/>
                <a:ea typeface="DengXian" panose="02010600030101010101" pitchFamily="2" charset="-122"/>
              </a:rPr>
              <a:t>CLOSING OF EVENT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808DB9B-BA8A-6E4C-97EC-7891251880D2}"/>
              </a:ext>
            </a:extLst>
          </p:cNvPr>
          <p:cNvCxnSpPr>
            <a:cxnSpLocks/>
          </p:cNvCxnSpPr>
          <p:nvPr/>
        </p:nvCxnSpPr>
        <p:spPr bwMode="auto">
          <a:xfrm>
            <a:off x="351971" y="1205818"/>
            <a:ext cx="1685925" cy="0"/>
          </a:xfrm>
          <a:prstGeom prst="line">
            <a:avLst/>
          </a:prstGeom>
          <a:ln w="19050" cap="rnd">
            <a:solidFill>
              <a:schemeClr val="accent4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VID-20230212-WA0001.mp4">
            <a:hlinkClick r:id="" action="ppaction://media"/>
            <a:extLst>
              <a:ext uri="{FF2B5EF4-FFF2-40B4-BE49-F238E27FC236}">
                <a16:creationId xmlns:a16="http://schemas.microsoft.com/office/drawing/2014/main" id="{A0439D50-7820-6F4E-AF67-49CEDF29539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465812" y="1205819"/>
            <a:ext cx="9031753" cy="5112314"/>
          </a:xfrm>
          <a:prstGeom prst="rect">
            <a:avLst/>
          </a:prstGeom>
        </p:spPr>
      </p:pic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1E44137B-3891-5941-9EBD-E9BD0AF36706}"/>
              </a:ext>
            </a:extLst>
          </p:cNvPr>
          <p:cNvSpPr txBox="1">
            <a:spLocks/>
          </p:cNvSpPr>
          <p:nvPr/>
        </p:nvSpPr>
        <p:spPr>
          <a:xfrm>
            <a:off x="293116" y="2159850"/>
            <a:ext cx="1773271" cy="1279190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en-US" sz="1000" dirty="0">
                <a:latin typeface="DengXian Light" panose="02010600030101010101" pitchFamily="2" charset="-122"/>
                <a:ea typeface="DengXian Light" panose="02010600030101010101" pitchFamily="2" charset="-122"/>
              </a:rPr>
              <a:t>For More info, log on to </a:t>
            </a:r>
            <a:br>
              <a:rPr lang="en-US" sz="1000" dirty="0">
                <a:latin typeface="DengXian Light" panose="02010600030101010101" pitchFamily="2" charset="-122"/>
                <a:ea typeface="DengXian Light" panose="02010600030101010101" pitchFamily="2" charset="-122"/>
              </a:rPr>
            </a:br>
            <a:br>
              <a:rPr lang="en-US" sz="1000" b="1" dirty="0">
                <a:latin typeface="DengXian" panose="02010600030101010101" pitchFamily="2" charset="-122"/>
                <a:ea typeface="DengXian" panose="02010600030101010101" pitchFamily="2" charset="-122"/>
              </a:rPr>
            </a:br>
            <a:r>
              <a:rPr lang="en-US" sz="1000" b="1" dirty="0">
                <a:latin typeface="DengXian" panose="02010600030101010101" pitchFamily="2" charset="-122"/>
                <a:ea typeface="DengXian" panose="02010600030101010101" pitchFamily="2" charset="-122"/>
              </a:rPr>
              <a:t>CURTIN ACADEMY</a:t>
            </a:r>
            <a:br>
              <a:rPr lang="en-US" sz="1000" dirty="0">
                <a:latin typeface="DengXian Light" panose="02010600030101010101" pitchFamily="2" charset="-122"/>
                <a:ea typeface="DengXian Light" panose="02010600030101010101" pitchFamily="2" charset="-122"/>
              </a:rPr>
            </a:br>
            <a:br>
              <a:rPr lang="en-US" sz="1000" dirty="0">
                <a:latin typeface="DengXian Light" panose="02010600030101010101" pitchFamily="2" charset="-122"/>
                <a:ea typeface="DengXian Light" panose="02010600030101010101" pitchFamily="2" charset="-122"/>
              </a:rPr>
            </a:br>
            <a:r>
              <a:rPr lang="en-US" sz="1000" dirty="0">
                <a:latin typeface="DengXian Light" panose="02010600030101010101" pitchFamily="2" charset="-122"/>
                <a:ea typeface="DengXian Light" panose="02010600030101010101" pitchFamily="2" charset="-122"/>
              </a:rPr>
              <a:t>URL</a:t>
            </a:r>
            <a:br>
              <a:rPr lang="en-US" sz="1000" dirty="0">
                <a:latin typeface="DengXian Light" panose="02010600030101010101" pitchFamily="2" charset="-122"/>
                <a:ea typeface="DengXian Light" panose="02010600030101010101" pitchFamily="2" charset="-122"/>
              </a:rPr>
            </a:br>
            <a:r>
              <a:rPr lang="en-US" sz="1000" b="1" dirty="0" err="1">
                <a:latin typeface="DengXian" panose="02010600030101010101" pitchFamily="2" charset="-122"/>
                <a:ea typeface="DengXian" panose="02010600030101010101" pitchFamily="2" charset="-122"/>
              </a:rPr>
              <a:t>www.curtinacademy.com.au</a:t>
            </a:r>
            <a:r>
              <a:rPr lang="en-US" sz="1000" b="1" dirty="0">
                <a:latin typeface="DengXian" panose="02010600030101010101" pitchFamily="2" charset="-122"/>
                <a:ea typeface="DengXian" panose="02010600030101010101" pitchFamily="2" charset="-122"/>
              </a:rPr>
              <a:t> </a:t>
            </a:r>
            <a:br>
              <a:rPr lang="en-US" sz="1000" b="1" dirty="0">
                <a:latin typeface="DengXian" panose="02010600030101010101" pitchFamily="2" charset="-122"/>
                <a:ea typeface="DengXian" panose="02010600030101010101" pitchFamily="2" charset="-122"/>
              </a:rPr>
            </a:br>
            <a:br>
              <a:rPr lang="en-US" sz="1000" b="1" dirty="0">
                <a:latin typeface="DengXian" panose="02010600030101010101" pitchFamily="2" charset="-122"/>
                <a:ea typeface="DengXian" panose="02010600030101010101" pitchFamily="2" charset="-122"/>
              </a:rPr>
            </a:br>
            <a:r>
              <a:rPr lang="en-US" sz="1000" dirty="0">
                <a:latin typeface="DengXian" panose="02010600030101010101" pitchFamily="2" charset="-122"/>
                <a:ea typeface="DengXian" panose="02010600030101010101" pitchFamily="2" charset="-122"/>
              </a:rPr>
              <a:t>Email </a:t>
            </a:r>
            <a:br>
              <a:rPr lang="en-US" sz="1000" dirty="0">
                <a:latin typeface="DengXian" panose="02010600030101010101" pitchFamily="2" charset="-122"/>
                <a:ea typeface="DengXian" panose="02010600030101010101" pitchFamily="2" charset="-122"/>
              </a:rPr>
            </a:br>
            <a:r>
              <a:rPr lang="en-US" sz="1000" b="1" dirty="0" err="1">
                <a:latin typeface="DengXian" panose="02010600030101010101" pitchFamily="2" charset="-122"/>
                <a:ea typeface="DengXian" panose="02010600030101010101" pitchFamily="2" charset="-122"/>
              </a:rPr>
              <a:t>curtinacademy@curtin.edu.au</a:t>
            </a:r>
            <a:br>
              <a:rPr lang="en-US" sz="1000" b="1" dirty="0">
                <a:latin typeface="DengXian" panose="02010600030101010101" pitchFamily="2" charset="-122"/>
                <a:ea typeface="DengXian" panose="02010600030101010101" pitchFamily="2" charset="-122"/>
              </a:rPr>
            </a:br>
            <a:endParaRPr lang="en-US" sz="1000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09733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510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21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arth Horizon #Earth #Horizon #2K #wallpaper #hdwallpaper #desktop in 2022  | Widescreen wallpaper, Computer wallpaper desktop wallpapers, Hd wallpaper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814"/>
          <a:stretch>
            <a:fillRect/>
          </a:stretch>
        </p:blipFill>
        <p:spPr bwMode="auto">
          <a:xfrm>
            <a:off x="-16477" y="-255333"/>
            <a:ext cx="12257904" cy="540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75" name="Group 5"/>
          <p:cNvGrpSpPr>
            <a:grpSpLocks/>
          </p:cNvGrpSpPr>
          <p:nvPr/>
        </p:nvGrpSpPr>
        <p:grpSpPr bwMode="auto">
          <a:xfrm>
            <a:off x="150813" y="5273675"/>
            <a:ext cx="1660525" cy="568325"/>
            <a:chOff x="8928517" y="941667"/>
            <a:chExt cx="2805796" cy="959214"/>
          </a:xfrm>
        </p:grpSpPr>
        <p:pic>
          <p:nvPicPr>
            <p:cNvPr id="3095" name="Picture 8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35915" y="941667"/>
              <a:ext cx="2798398" cy="875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 Box 2"/>
            <p:cNvSpPr txBox="1">
              <a:spLocks noChangeArrowheads="1"/>
            </p:cNvSpPr>
            <p:nvPr/>
          </p:nvSpPr>
          <p:spPr bwMode="auto">
            <a:xfrm>
              <a:off x="8928517" y="1539167"/>
              <a:ext cx="2797748" cy="3617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 eaLnBrk="1" fontAlgn="auto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AU" sz="500" dirty="0">
                  <a:latin typeface="Arial" panose="020B0604020202020204" pitchFamily="34" charset="0"/>
                  <a:ea typeface="Yu Mincho" panose="02020400000000000000" pitchFamily="18" charset="-128"/>
                  <a:cs typeface="Times New Roman" panose="02020603050405020304" pitchFamily="18" charset="0"/>
                </a:rPr>
                <a:t>CRICOS Provider Code 00301J</a:t>
              </a:r>
              <a:endParaRPr lang="en-AU" sz="1050" dirty="0"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r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600"/>
                </a:spcAft>
                <a:defRPr/>
              </a:pPr>
              <a:r>
                <a:rPr lang="en-US" sz="1050" dirty="0"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en-AU" sz="1050" dirty="0"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076" name="Picture 4" descr="Courses - Study Business, Engineering &amp; Humanities | Curtin Malaysia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2788" y="5410200"/>
            <a:ext cx="1477962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ontent Placeholder 2"/>
          <p:cNvSpPr txBox="1">
            <a:spLocks noChangeArrowheads="1"/>
          </p:cNvSpPr>
          <p:nvPr/>
        </p:nvSpPr>
        <p:spPr bwMode="auto">
          <a:xfrm>
            <a:off x="396875" y="1881188"/>
            <a:ext cx="9928225" cy="179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AU" altLang="en-US" b="1" i="1" dirty="0">
                <a:solidFill>
                  <a:schemeClr val="bg1"/>
                </a:solidFill>
                <a:latin typeface="SansaSoft Pro Normal" panose="02000603080000020004" pitchFamily="50" charset="0"/>
                <a:cs typeface="Calibri" panose="020F0502020204030204" pitchFamily="34" charset="0"/>
              </a:rPr>
              <a:t>CURTIN ACADEMY SUSTAINABLE FUTURE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AU" altLang="en-US" sz="2000" i="1" dirty="0">
                <a:solidFill>
                  <a:schemeClr val="bg1"/>
                </a:solidFill>
                <a:latin typeface="SansaSoft Pro Normal" panose="02000603080000020004" pitchFamily="50" charset="0"/>
                <a:cs typeface="Calibri" panose="020F0502020204030204" pitchFamily="34" charset="0"/>
              </a:rPr>
              <a:t>Our Sustainable Future: Planet, People, Partnership</a:t>
            </a:r>
            <a:endParaRPr lang="en-AU" altLang="en-US" sz="2000" dirty="0">
              <a:solidFill>
                <a:schemeClr val="bg1"/>
              </a:solidFill>
              <a:latin typeface="SansaSoft Pro Normal" panose="02000603080000020004" pitchFamily="50" charset="0"/>
              <a:cs typeface="Calibri" panose="020F0502020204030204" pitchFamily="34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AU" altLang="en-US" sz="2000" dirty="0">
                <a:solidFill>
                  <a:schemeClr val="bg1"/>
                </a:solidFill>
                <a:latin typeface="SansaSoft Pro Normal" panose="02000603080000020004" pitchFamily="50" charset="0"/>
                <a:cs typeface="Calibri" panose="020F0502020204030204" pitchFamily="34" charset="0"/>
              </a:rPr>
              <a:t>Miri, Sarawak, Malaysia</a:t>
            </a:r>
            <a:r>
              <a:rPr lang="en-AU" altLang="en-US" dirty="0">
                <a:solidFill>
                  <a:schemeClr val="bg1"/>
                </a:solidFill>
                <a:latin typeface="SansaSoft Pro Normal" panose="02000603080000020004" pitchFamily="50" charset="0"/>
                <a:cs typeface="Calibri" panose="020F0502020204030204" pitchFamily="34" charset="0"/>
              </a:rPr>
              <a:t>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1400" dirty="0">
                <a:solidFill>
                  <a:schemeClr val="bg1"/>
                </a:solidFill>
                <a:latin typeface="SansaSoft Pro Light" panose="02000603080000020004" pitchFamily="50" charset="0"/>
                <a:cs typeface="Calibri" panose="020F0502020204030204" pitchFamily="34" charset="0"/>
              </a:rPr>
              <a:t>December 09, 2022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1400" dirty="0">
                <a:solidFill>
                  <a:schemeClr val="bg1"/>
                </a:solidFill>
                <a:latin typeface="SansaSoft Pro Light" panose="02000603080000020004" pitchFamily="50" charset="0"/>
                <a:cs typeface="Calibri" panose="020F0502020204030204" pitchFamily="34" charset="0"/>
              </a:rPr>
              <a:t>January 08, 2023</a:t>
            </a:r>
            <a:endParaRPr lang="en-US" altLang="en-US" sz="1400" dirty="0">
              <a:solidFill>
                <a:schemeClr val="bg1"/>
              </a:solidFill>
              <a:latin typeface="SansaSoft Pro Light" panose="02000603080000020004" pitchFamily="50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sz="2400" dirty="0">
              <a:solidFill>
                <a:schemeClr val="bg1"/>
              </a:solidFill>
              <a:latin typeface="SansaSoft Pro Normal" panose="02000603080000020004" pitchFamily="50" charset="0"/>
            </a:endParaRPr>
          </a:p>
        </p:txBody>
      </p:sp>
      <p:grpSp>
        <p:nvGrpSpPr>
          <p:cNvPr id="3078" name="Group 23"/>
          <p:cNvGrpSpPr>
            <a:grpSpLocks/>
          </p:cNvGrpSpPr>
          <p:nvPr/>
        </p:nvGrpSpPr>
        <p:grpSpPr bwMode="auto">
          <a:xfrm>
            <a:off x="122238" y="5892800"/>
            <a:ext cx="11631612" cy="860425"/>
            <a:chOff x="198923" y="5799765"/>
            <a:chExt cx="11631649" cy="860158"/>
          </a:xfrm>
        </p:grpSpPr>
        <p:sp>
          <p:nvSpPr>
            <p:cNvPr id="3083" name="TextBox 11"/>
            <p:cNvSpPr txBox="1">
              <a:spLocks noChangeArrowheads="1"/>
            </p:cNvSpPr>
            <p:nvPr/>
          </p:nvSpPr>
          <p:spPr bwMode="auto">
            <a:xfrm>
              <a:off x="198923" y="5799765"/>
              <a:ext cx="2995351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/>
                <a:t>Proud Collaborators</a:t>
              </a:r>
            </a:p>
          </p:txBody>
        </p:sp>
        <p:pic>
          <p:nvPicPr>
            <p:cNvPr id="3084" name="Picture 8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10089" y="5962825"/>
              <a:ext cx="1346757" cy="5936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5" name="Picture 10" descr="ESG Associates Sdn Bhd | LinkedIn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99022" y="6053429"/>
              <a:ext cx="606494" cy="6064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6" name="Picture 12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95762" y="6170166"/>
              <a:ext cx="856920" cy="283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7" name="Picture 14" descr="Sarawak Oil Palms Berhad Group Of Companies (7949-M) - To become a  diversified corporation with regional recognition"/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4268" y="6079824"/>
              <a:ext cx="1456831" cy="4044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8" name="Picture 16" descr="SAVE Rivers"/>
            <p:cNvPicPr>
              <a:picLocks noChangeAspect="1" noChangeArrowheads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25250" y="6036875"/>
              <a:ext cx="612952" cy="6064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9" name="Picture 24" descr="Malaysia | World Cleanup Day 2022"/>
            <p:cNvPicPr>
              <a:picLocks noChangeAspect="1" noChangeArrowheads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2136" y="6020320"/>
              <a:ext cx="612952" cy="6396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90" name="Picture 26" descr="Borneo Laboratory"/>
            <p:cNvPicPr>
              <a:picLocks noChangeAspect="1" noChangeArrowheads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80130" y="6045467"/>
              <a:ext cx="550442" cy="5328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91" name="Picture 28" descr="Sarawak Biodiversity Centre"/>
            <p:cNvPicPr>
              <a:picLocks noChangeAspect="1" noChangeArrowheads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44091" y="6119736"/>
              <a:ext cx="1146855" cy="3246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92" name="Picture 30" descr="UNDP Logo PNG Vector (SVG) Free Download"/>
            <p:cNvPicPr>
              <a:picLocks noChangeAspect="1" noChangeArrowheads="1"/>
            </p:cNvPicPr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60377" y="6066149"/>
              <a:ext cx="875304" cy="431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93" name="Picture 32" descr="New Colombo Plan"/>
            <p:cNvPicPr>
              <a:picLocks noChangeAspect="1" noChangeArrowheads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192" y="6105911"/>
              <a:ext cx="1326984" cy="4119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94" name="Picture 36" descr="Australian Government Logo PNG Vector (EPS) Free Download"/>
            <p:cNvPicPr>
              <a:picLocks noChangeAspect="1" noChangeArrowheads="1"/>
            </p:cNvPicPr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6639" y="6091694"/>
              <a:ext cx="836205" cy="4208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18" cstate="email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982" t="16117" r="17954" b="14921"/>
          <a:stretch/>
        </p:blipFill>
        <p:spPr>
          <a:xfrm>
            <a:off x="1702888" y="238692"/>
            <a:ext cx="560700" cy="613135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342900" y="585788"/>
            <a:ext cx="2535238" cy="24923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lnSpc>
                <a:spcPts val="1240"/>
              </a:lnSpc>
              <a:spcBef>
                <a:spcPts val="0"/>
              </a:spcBef>
              <a:spcAft>
                <a:spcPts val="300"/>
              </a:spcAft>
              <a:defRPr/>
            </a:pPr>
            <a:r>
              <a:rPr lang="en-AU" sz="1200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The CURTIN ACADEMY</a:t>
            </a:r>
          </a:p>
        </p:txBody>
      </p:sp>
      <p:pic>
        <p:nvPicPr>
          <p:cNvPr id="3081" name="Picture 27"/>
          <p:cNvPicPr>
            <a:picLocks noChangeAspect="1" noChangeArrowheads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6875" y="835025"/>
            <a:ext cx="1819275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2" name="TextBox 29"/>
          <p:cNvSpPr txBox="1">
            <a:spLocks noChangeArrowheads="1"/>
          </p:cNvSpPr>
          <p:nvPr/>
        </p:nvSpPr>
        <p:spPr bwMode="auto">
          <a:xfrm>
            <a:off x="111125" y="5119688"/>
            <a:ext cx="299561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000"/>
              <a:t>Hosted by</a:t>
            </a:r>
          </a:p>
        </p:txBody>
      </p:sp>
      <p:pic>
        <p:nvPicPr>
          <p:cNvPr id="35" name="Picture 34" descr="Logo&#10;&#10;Description automatically generated">
            <a:extLst>
              <a:ext uri="{FF2B5EF4-FFF2-40B4-BE49-F238E27FC236}">
                <a16:creationId xmlns:a16="http://schemas.microsoft.com/office/drawing/2014/main" id="{E3829421-7125-2547-AE3D-32E9EB1DA546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2200" y="5357433"/>
            <a:ext cx="1343575" cy="466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937237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20C95510-3643-554D-87A8-D556912BB06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605" y="3627059"/>
            <a:ext cx="1874294" cy="651299"/>
          </a:xfrm>
          <a:prstGeom prst="rect">
            <a:avLst/>
          </a:prstGeom>
        </p:spPr>
      </p:pic>
      <p:sp>
        <p:nvSpPr>
          <p:cNvPr id="10" name="Text Box 14">
            <a:extLst>
              <a:ext uri="{FF2B5EF4-FFF2-40B4-BE49-F238E27FC236}">
                <a16:creationId xmlns:a16="http://schemas.microsoft.com/office/drawing/2014/main" id="{2E2C6D91-6D1C-E34A-AA0A-55A5E947E3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183" y="4466377"/>
            <a:ext cx="2023720" cy="1185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AU" altLang="en-US" sz="1200" dirty="0">
                <a:solidFill>
                  <a:srgbClr val="BF8F00"/>
                </a:solidFill>
                <a:latin typeface="Century Gothic" panose="020B0502020202020204" pitchFamily="34" charset="0"/>
              </a:rPr>
              <a:t>PEOPLE</a:t>
            </a:r>
            <a:endParaRPr lang="en-AU" altLang="en-US" sz="1200" dirty="0">
              <a:latin typeface="Century Gothic" panose="020B0502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buFontTx/>
              <a:buNone/>
            </a:pPr>
            <a:r>
              <a:rPr lang="en-AU" altLang="en-US" sz="900" dirty="0">
                <a:latin typeface="Century Gothic" panose="020B0502020202020204" pitchFamily="34" charset="0"/>
              </a:rPr>
              <a:t>people-centred</a:t>
            </a:r>
            <a:endParaRPr lang="en-AU" altLang="en-US" sz="1800" dirty="0">
              <a:latin typeface="Century Gothic" panose="020B0502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AU" altLang="en-US" sz="1200" dirty="0">
                <a:solidFill>
                  <a:srgbClr val="BF8F00"/>
                </a:solidFill>
                <a:latin typeface="Century Gothic" panose="020B0502020202020204" pitchFamily="34" charset="0"/>
              </a:rPr>
              <a:t>PEDAGOGY</a:t>
            </a:r>
            <a:endParaRPr lang="en-AU" altLang="en-US" sz="1200" dirty="0">
              <a:latin typeface="Century Gothic" panose="020B0502020202020204" pitchFamily="34" charset="0"/>
            </a:endParaRPr>
          </a:p>
          <a:p>
            <a:pPr eaLnBrk="1" hangingPunct="1">
              <a:lnSpc>
                <a:spcPts val="12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AU" altLang="en-US" sz="900" dirty="0">
                <a:latin typeface="Century Gothic" panose="020B0502020202020204" pitchFamily="34" charset="0"/>
              </a:rPr>
              <a:t>globally-placed</a:t>
            </a:r>
            <a:endParaRPr lang="en-AU" altLang="en-US" sz="1800" dirty="0">
              <a:latin typeface="Century Gothic" panose="020B0502020202020204" pitchFamily="34" charset="0"/>
            </a:endParaRPr>
          </a:p>
          <a:p>
            <a:pPr eaLnBrk="1" hangingPunct="1">
              <a:lnSpc>
                <a:spcPts val="1000"/>
              </a:lnSpc>
              <a:spcBef>
                <a:spcPct val="0"/>
              </a:spcBef>
              <a:buFontTx/>
              <a:buNone/>
            </a:pPr>
            <a:r>
              <a:rPr lang="en-AU" altLang="en-US" sz="1200" dirty="0">
                <a:solidFill>
                  <a:srgbClr val="BF8F00"/>
                </a:solidFill>
                <a:latin typeface="Century Gothic" panose="020B0502020202020204" pitchFamily="34" charset="0"/>
              </a:rPr>
              <a:t>PRACTICE</a:t>
            </a:r>
            <a:endParaRPr lang="en-AU" altLang="en-US" sz="1200" dirty="0">
              <a:latin typeface="Century Gothic" panose="020B0502020202020204" pitchFamily="34" charset="0"/>
            </a:endParaRPr>
          </a:p>
          <a:p>
            <a:pPr eaLnBrk="1" hangingPunct="1">
              <a:lnSpc>
                <a:spcPts val="1100"/>
              </a:lnSpc>
              <a:spcBef>
                <a:spcPct val="0"/>
              </a:spcBef>
              <a:buFontTx/>
              <a:buNone/>
            </a:pPr>
            <a:r>
              <a:rPr lang="en-AU" altLang="en-US" sz="900" dirty="0">
                <a:latin typeface="Century Gothic" panose="020B0502020202020204" pitchFamily="34" charset="0"/>
              </a:rPr>
              <a:t>paradigm-shifters</a:t>
            </a:r>
            <a:endParaRPr lang="en-AU" altLang="en-US" sz="1800" dirty="0">
              <a:latin typeface="Century Gothic" panose="020B0502020202020204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88E9695-24A0-E04C-B7BF-D8E9B1D8FB45}"/>
              </a:ext>
            </a:extLst>
          </p:cNvPr>
          <p:cNvCxnSpPr>
            <a:cxnSpLocks/>
          </p:cNvCxnSpPr>
          <p:nvPr/>
        </p:nvCxnSpPr>
        <p:spPr bwMode="auto">
          <a:xfrm>
            <a:off x="367529" y="3429000"/>
            <a:ext cx="1685925" cy="0"/>
          </a:xfrm>
          <a:prstGeom prst="line">
            <a:avLst/>
          </a:prstGeom>
          <a:ln w="19050" cap="rnd">
            <a:solidFill>
              <a:schemeClr val="accent4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7">
            <a:extLst>
              <a:ext uri="{FF2B5EF4-FFF2-40B4-BE49-F238E27FC236}">
                <a16:creationId xmlns:a16="http://schemas.microsoft.com/office/drawing/2014/main" id="{E9E2A7E5-2CB9-E54A-93F6-CDCFBB51D6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7787" y="5775332"/>
            <a:ext cx="1874294" cy="585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2">
            <a:extLst>
              <a:ext uri="{FF2B5EF4-FFF2-40B4-BE49-F238E27FC236}">
                <a16:creationId xmlns:a16="http://schemas.microsoft.com/office/drawing/2014/main" id="{48F80115-5542-AB43-9790-52C228A7D2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605" y="6171288"/>
            <a:ext cx="2001837" cy="29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fontAlgn="auto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AU" sz="500" dirty="0">
                <a:latin typeface="Arial" panose="020B060402020202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CRICOS Provider Code 00301J</a:t>
            </a:r>
            <a:endParaRPr lang="en-AU" sz="105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050" dirty="0"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AU" sz="105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87F2069-804F-B04E-A88F-BA8335D05AFE}"/>
              </a:ext>
            </a:extLst>
          </p:cNvPr>
          <p:cNvCxnSpPr>
            <a:cxnSpLocks/>
          </p:cNvCxnSpPr>
          <p:nvPr/>
        </p:nvCxnSpPr>
        <p:spPr bwMode="auto">
          <a:xfrm>
            <a:off x="367529" y="5694797"/>
            <a:ext cx="1685925" cy="0"/>
          </a:xfrm>
          <a:prstGeom prst="line">
            <a:avLst/>
          </a:prstGeom>
          <a:ln w="19050" cap="rnd">
            <a:solidFill>
              <a:schemeClr val="accent4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Box 14">
            <a:extLst>
              <a:ext uri="{FF2B5EF4-FFF2-40B4-BE49-F238E27FC236}">
                <a16:creationId xmlns:a16="http://schemas.microsoft.com/office/drawing/2014/main" id="{B115835E-852C-2343-A1CD-3E74E47B5D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183" y="352375"/>
            <a:ext cx="1773271" cy="555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AU" altLang="en-US" sz="3200" b="1" dirty="0">
                <a:latin typeface="Century Gothic" panose="020B0502020202020204" pitchFamily="34" charset="0"/>
              </a:rPr>
              <a:t>CAI3SP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808DB9B-BA8A-6E4C-97EC-7891251880D2}"/>
              </a:ext>
            </a:extLst>
          </p:cNvPr>
          <p:cNvCxnSpPr>
            <a:cxnSpLocks/>
          </p:cNvCxnSpPr>
          <p:nvPr/>
        </p:nvCxnSpPr>
        <p:spPr bwMode="auto">
          <a:xfrm>
            <a:off x="351971" y="1205818"/>
            <a:ext cx="1685925" cy="0"/>
          </a:xfrm>
          <a:prstGeom prst="line">
            <a:avLst/>
          </a:prstGeom>
          <a:ln w="19050" cap="rnd">
            <a:solidFill>
              <a:schemeClr val="accent4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4BA3292E-0894-F542-A47E-ED6710587762}"/>
              </a:ext>
            </a:extLst>
          </p:cNvPr>
          <p:cNvSpPr txBox="1">
            <a:spLocks/>
          </p:cNvSpPr>
          <p:nvPr/>
        </p:nvSpPr>
        <p:spPr>
          <a:xfrm>
            <a:off x="2562693" y="4182500"/>
            <a:ext cx="2660975" cy="175355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r>
              <a:rPr lang="en-US" sz="1000" dirty="0">
                <a:latin typeface="DengXian Light" panose="02010600030101010101" pitchFamily="2" charset="-122"/>
                <a:ea typeface="DengXian Light" panose="02010600030101010101" pitchFamily="2" charset="-122"/>
              </a:rPr>
              <a:t>(From Left to Right)</a:t>
            </a:r>
            <a:br>
              <a:rPr lang="en-US" sz="1200" b="1" dirty="0">
                <a:latin typeface="DengXian" panose="02010600030101010101" pitchFamily="2" charset="-122"/>
                <a:ea typeface="DengXian" panose="02010600030101010101" pitchFamily="2" charset="-122"/>
              </a:rPr>
            </a:br>
            <a:br>
              <a:rPr lang="en-US" sz="1200" b="1" dirty="0">
                <a:latin typeface="DengXian" panose="02010600030101010101" pitchFamily="2" charset="-122"/>
                <a:ea typeface="DengXian" panose="02010600030101010101" pitchFamily="2" charset="-122"/>
              </a:rPr>
            </a:br>
            <a:r>
              <a:rPr lang="en-US" sz="1400" b="1" dirty="0">
                <a:latin typeface="DengXian" panose="02010600030101010101" pitchFamily="2" charset="-122"/>
                <a:ea typeface="DengXian" panose="02010600030101010101" pitchFamily="2" charset="-122"/>
              </a:rPr>
              <a:t>Tan Sri Datuk </a:t>
            </a:r>
            <a:r>
              <a:rPr lang="en-US" sz="1400" b="1" dirty="0" err="1">
                <a:latin typeface="DengXian" panose="02010600030101010101" pitchFamily="2" charset="-122"/>
                <a:ea typeface="DengXian" panose="02010600030101010101" pitchFamily="2" charset="-122"/>
              </a:rPr>
              <a:t>Patingi</a:t>
            </a:r>
            <a:r>
              <a:rPr lang="en-US" sz="1400" b="1" dirty="0">
                <a:latin typeface="DengXian" panose="02010600030101010101" pitchFamily="2" charset="-122"/>
                <a:ea typeface="DengXian" panose="02010600030101010101" pitchFamily="2" charset="-122"/>
              </a:rPr>
              <a:t> </a:t>
            </a:r>
            <a:br>
              <a:rPr lang="en-US" sz="1400" b="1" dirty="0">
                <a:latin typeface="DengXian" panose="02010600030101010101" pitchFamily="2" charset="-122"/>
                <a:ea typeface="DengXian" panose="02010600030101010101" pitchFamily="2" charset="-122"/>
              </a:rPr>
            </a:br>
            <a:r>
              <a:rPr lang="en-US" sz="1400" b="1" dirty="0">
                <a:latin typeface="DengXian" panose="02010600030101010101" pitchFamily="2" charset="-122"/>
                <a:ea typeface="DengXian" panose="02010600030101010101" pitchFamily="2" charset="-122"/>
              </a:rPr>
              <a:t>Dr George Chan</a:t>
            </a:r>
            <a:br>
              <a:rPr lang="en-US" sz="1200" b="1" dirty="0">
                <a:latin typeface="DengXian" panose="02010600030101010101" pitchFamily="2" charset="-122"/>
                <a:ea typeface="DengXian" panose="02010600030101010101" pitchFamily="2" charset="-122"/>
              </a:rPr>
            </a:br>
            <a:r>
              <a:rPr lang="en-US" sz="1000" dirty="0">
                <a:latin typeface="DengXian" panose="02010600030101010101" pitchFamily="2" charset="-122"/>
                <a:ea typeface="DengXian" panose="02010600030101010101" pitchFamily="2" charset="-122"/>
              </a:rPr>
              <a:t>Pro Chancellor, Curtin Malaysia</a:t>
            </a:r>
            <a:br>
              <a:rPr lang="en-US" sz="1000" dirty="0">
                <a:latin typeface="DengXian" panose="02010600030101010101" pitchFamily="2" charset="-122"/>
                <a:ea typeface="DengXian" panose="02010600030101010101" pitchFamily="2" charset="-122"/>
              </a:rPr>
            </a:br>
            <a:endParaRPr lang="en-US" sz="1000" dirty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algn="r" fontAlgn="auto">
              <a:spcAft>
                <a:spcPts val="0"/>
              </a:spcAft>
              <a:defRPr/>
            </a:pPr>
            <a:r>
              <a:rPr lang="en-US" sz="1400" b="1" dirty="0" err="1">
                <a:latin typeface="DengXian" panose="02010600030101010101" pitchFamily="2" charset="-122"/>
                <a:ea typeface="DengXian" panose="02010600030101010101" pitchFamily="2" charset="-122"/>
              </a:rPr>
              <a:t>Datin</a:t>
            </a:r>
            <a:r>
              <a:rPr lang="en-US" sz="1400" b="1" dirty="0">
                <a:latin typeface="DengXian" panose="02010600030101010101" pitchFamily="2" charset="-122"/>
                <a:ea typeface="DengXian" panose="02010600030101010101" pitchFamily="2" charset="-122"/>
              </a:rPr>
              <a:t> </a:t>
            </a:r>
            <a:r>
              <a:rPr lang="en-US" sz="1400" b="1" dirty="0" err="1">
                <a:latin typeface="DengXian" panose="02010600030101010101" pitchFamily="2" charset="-122"/>
                <a:ea typeface="DengXian" panose="02010600030101010101" pitchFamily="2" charset="-122"/>
              </a:rPr>
              <a:t>Patinggi</a:t>
            </a:r>
            <a:r>
              <a:rPr lang="en-US" sz="1400" b="1" dirty="0">
                <a:latin typeface="DengXian" panose="02010600030101010101" pitchFamily="2" charset="-122"/>
                <a:ea typeface="DengXian" panose="02010600030101010101" pitchFamily="2" charset="-122"/>
              </a:rPr>
              <a:t> Puan Sri Datuk</a:t>
            </a:r>
            <a:br>
              <a:rPr lang="en-US" sz="1400" b="1" dirty="0">
                <a:latin typeface="DengXian" panose="02010600030101010101" pitchFamily="2" charset="-122"/>
                <a:ea typeface="DengXian" panose="02010600030101010101" pitchFamily="2" charset="-122"/>
              </a:rPr>
            </a:br>
            <a:r>
              <a:rPr lang="en-US" sz="1400" b="1" dirty="0">
                <a:latin typeface="DengXian" panose="02010600030101010101" pitchFamily="2" charset="-122"/>
                <a:ea typeface="DengXian" panose="02010600030101010101" pitchFamily="2" charset="-122"/>
              </a:rPr>
              <a:t>Lorna </a:t>
            </a:r>
            <a:r>
              <a:rPr lang="en-US" sz="1400" b="1" dirty="0" err="1">
                <a:latin typeface="DengXian" panose="02010600030101010101" pitchFamily="2" charset="-122"/>
                <a:ea typeface="DengXian" panose="02010600030101010101" pitchFamily="2" charset="-122"/>
              </a:rPr>
              <a:t>Enan</a:t>
            </a:r>
            <a:r>
              <a:rPr lang="en-US" sz="1400" b="1" dirty="0">
                <a:latin typeface="DengXian" panose="02010600030101010101" pitchFamily="2" charset="-122"/>
                <a:ea typeface="DengXian" panose="02010600030101010101" pitchFamily="2" charset="-122"/>
              </a:rPr>
              <a:t> </a:t>
            </a:r>
            <a:r>
              <a:rPr lang="en-US" sz="1400" b="1" dirty="0" err="1">
                <a:latin typeface="DengXian" panose="02010600030101010101" pitchFamily="2" charset="-122"/>
                <a:ea typeface="DengXian" panose="02010600030101010101" pitchFamily="2" charset="-122"/>
              </a:rPr>
              <a:t>Muloon</a:t>
            </a:r>
            <a:r>
              <a:rPr lang="en-US" sz="1400" b="1" dirty="0">
                <a:latin typeface="DengXian" panose="02010600030101010101" pitchFamily="2" charset="-122"/>
                <a:ea typeface="DengXian" panose="02010600030101010101" pitchFamily="2" charset="-122"/>
              </a:rPr>
              <a:t> Chan</a:t>
            </a:r>
            <a:endParaRPr lang="en-US" sz="1400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CEECA9B-FD2E-0D4B-98A8-108D2D654976}"/>
              </a:ext>
            </a:extLst>
          </p:cNvPr>
          <p:cNvGrpSpPr/>
          <p:nvPr/>
        </p:nvGrpSpPr>
        <p:grpSpPr>
          <a:xfrm>
            <a:off x="5503043" y="1587587"/>
            <a:ext cx="5835395" cy="4078944"/>
            <a:chOff x="6008353" y="1344162"/>
            <a:chExt cx="5173566" cy="3616325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A209793C-A1C2-8E40-8B62-DF61E92360A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900229" y="1344162"/>
              <a:ext cx="2281690" cy="3616325"/>
            </a:xfrm>
            <a:prstGeom prst="rect">
              <a:avLst/>
            </a:prstGeom>
          </p:spPr>
        </p:pic>
        <p:pic>
          <p:nvPicPr>
            <p:cNvPr id="22" name="Picture 2">
              <a:extLst>
                <a:ext uri="{FF2B5EF4-FFF2-40B4-BE49-F238E27FC236}">
                  <a16:creationId xmlns:a16="http://schemas.microsoft.com/office/drawing/2014/main" id="{D54BC599-5EA3-6342-BB8E-212150B1B19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008353" y="1344162"/>
              <a:ext cx="2644187" cy="3616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5" name="Picture 2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36EB0D31-7C98-EC4C-A901-F31FF9BDC347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228" y="1702167"/>
            <a:ext cx="1795668" cy="480982"/>
          </a:xfrm>
          <a:prstGeom prst="rect">
            <a:avLst/>
          </a:prstGeom>
        </p:spPr>
      </p:pic>
      <p:sp>
        <p:nvSpPr>
          <p:cNvPr id="26" name="Text Box 14">
            <a:extLst>
              <a:ext uri="{FF2B5EF4-FFF2-40B4-BE49-F238E27FC236}">
                <a16:creationId xmlns:a16="http://schemas.microsoft.com/office/drawing/2014/main" id="{1AB60B54-CFD5-5B4C-BB45-5231252D90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183" y="1328969"/>
            <a:ext cx="1773271" cy="335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AU" altLang="en-US" sz="1300" b="1" dirty="0">
                <a:latin typeface="DengXian" panose="02010600030101010101" pitchFamily="2" charset="-122"/>
                <a:ea typeface="DengXian" panose="02010600030101010101" pitchFamily="2" charset="-122"/>
              </a:rPr>
              <a:t>ACKNOWLEDGMENT</a:t>
            </a:r>
          </a:p>
        </p:txBody>
      </p:sp>
    </p:spTree>
    <p:extLst>
      <p:ext uri="{BB962C8B-B14F-4D97-AF65-F5344CB8AC3E}">
        <p14:creationId xmlns:p14="http://schemas.microsoft.com/office/powerpoint/2010/main" val="26156085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20C95510-3643-554D-87A8-D556912BB06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605" y="3627059"/>
            <a:ext cx="1874294" cy="651299"/>
          </a:xfrm>
          <a:prstGeom prst="rect">
            <a:avLst/>
          </a:prstGeom>
        </p:spPr>
      </p:pic>
      <p:sp>
        <p:nvSpPr>
          <p:cNvPr id="10" name="Text Box 14">
            <a:extLst>
              <a:ext uri="{FF2B5EF4-FFF2-40B4-BE49-F238E27FC236}">
                <a16:creationId xmlns:a16="http://schemas.microsoft.com/office/drawing/2014/main" id="{2E2C6D91-6D1C-E34A-AA0A-55A5E947E3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183" y="4466377"/>
            <a:ext cx="2023720" cy="1185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AU" altLang="en-US" sz="1200" dirty="0">
                <a:solidFill>
                  <a:srgbClr val="BF8F00"/>
                </a:solidFill>
                <a:latin typeface="Century Gothic" panose="020B0502020202020204" pitchFamily="34" charset="0"/>
              </a:rPr>
              <a:t>PEOPLE</a:t>
            </a:r>
            <a:endParaRPr lang="en-AU" altLang="en-US" sz="1200" dirty="0">
              <a:latin typeface="Century Gothic" panose="020B0502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buFontTx/>
              <a:buNone/>
            </a:pPr>
            <a:r>
              <a:rPr lang="en-AU" altLang="en-US" sz="900" dirty="0">
                <a:latin typeface="Century Gothic" panose="020B0502020202020204" pitchFamily="34" charset="0"/>
              </a:rPr>
              <a:t>people-centred</a:t>
            </a:r>
            <a:endParaRPr lang="en-AU" altLang="en-US" sz="1800" dirty="0">
              <a:latin typeface="Century Gothic" panose="020B0502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AU" altLang="en-US" sz="1200" dirty="0">
                <a:solidFill>
                  <a:srgbClr val="BF8F00"/>
                </a:solidFill>
                <a:latin typeface="Century Gothic" panose="020B0502020202020204" pitchFamily="34" charset="0"/>
              </a:rPr>
              <a:t>PEDAGOGY</a:t>
            </a:r>
            <a:endParaRPr lang="en-AU" altLang="en-US" sz="1200" dirty="0">
              <a:latin typeface="Century Gothic" panose="020B0502020202020204" pitchFamily="34" charset="0"/>
            </a:endParaRPr>
          </a:p>
          <a:p>
            <a:pPr eaLnBrk="1" hangingPunct="1">
              <a:lnSpc>
                <a:spcPts val="12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AU" altLang="en-US" sz="900" dirty="0">
                <a:latin typeface="Century Gothic" panose="020B0502020202020204" pitchFamily="34" charset="0"/>
              </a:rPr>
              <a:t>globally-placed</a:t>
            </a:r>
            <a:endParaRPr lang="en-AU" altLang="en-US" sz="1800" dirty="0">
              <a:latin typeface="Century Gothic" panose="020B0502020202020204" pitchFamily="34" charset="0"/>
            </a:endParaRPr>
          </a:p>
          <a:p>
            <a:pPr eaLnBrk="1" hangingPunct="1">
              <a:lnSpc>
                <a:spcPts val="1000"/>
              </a:lnSpc>
              <a:spcBef>
                <a:spcPct val="0"/>
              </a:spcBef>
              <a:buFontTx/>
              <a:buNone/>
            </a:pPr>
            <a:r>
              <a:rPr lang="en-AU" altLang="en-US" sz="1200" dirty="0">
                <a:solidFill>
                  <a:srgbClr val="BF8F00"/>
                </a:solidFill>
                <a:latin typeface="Century Gothic" panose="020B0502020202020204" pitchFamily="34" charset="0"/>
              </a:rPr>
              <a:t>PRACTICE</a:t>
            </a:r>
            <a:endParaRPr lang="en-AU" altLang="en-US" sz="1200" dirty="0">
              <a:latin typeface="Century Gothic" panose="020B0502020202020204" pitchFamily="34" charset="0"/>
            </a:endParaRPr>
          </a:p>
          <a:p>
            <a:pPr eaLnBrk="1" hangingPunct="1">
              <a:lnSpc>
                <a:spcPts val="1100"/>
              </a:lnSpc>
              <a:spcBef>
                <a:spcPct val="0"/>
              </a:spcBef>
              <a:buFontTx/>
              <a:buNone/>
            </a:pPr>
            <a:r>
              <a:rPr lang="en-AU" altLang="en-US" sz="900" dirty="0">
                <a:latin typeface="Century Gothic" panose="020B0502020202020204" pitchFamily="34" charset="0"/>
              </a:rPr>
              <a:t>paradigm-shifters</a:t>
            </a:r>
            <a:endParaRPr lang="en-AU" altLang="en-US" sz="1800" dirty="0">
              <a:latin typeface="Century Gothic" panose="020B0502020202020204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88E9695-24A0-E04C-B7BF-D8E9B1D8FB45}"/>
              </a:ext>
            </a:extLst>
          </p:cNvPr>
          <p:cNvCxnSpPr>
            <a:cxnSpLocks/>
          </p:cNvCxnSpPr>
          <p:nvPr/>
        </p:nvCxnSpPr>
        <p:spPr bwMode="auto">
          <a:xfrm>
            <a:off x="367529" y="3429000"/>
            <a:ext cx="1685925" cy="0"/>
          </a:xfrm>
          <a:prstGeom prst="line">
            <a:avLst/>
          </a:prstGeom>
          <a:ln w="19050" cap="rnd">
            <a:solidFill>
              <a:schemeClr val="accent4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7">
            <a:extLst>
              <a:ext uri="{FF2B5EF4-FFF2-40B4-BE49-F238E27FC236}">
                <a16:creationId xmlns:a16="http://schemas.microsoft.com/office/drawing/2014/main" id="{E9E2A7E5-2CB9-E54A-93F6-CDCFBB51D6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7787" y="5775332"/>
            <a:ext cx="1874294" cy="585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2">
            <a:extLst>
              <a:ext uri="{FF2B5EF4-FFF2-40B4-BE49-F238E27FC236}">
                <a16:creationId xmlns:a16="http://schemas.microsoft.com/office/drawing/2014/main" id="{48F80115-5542-AB43-9790-52C228A7D2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605" y="6171288"/>
            <a:ext cx="2001837" cy="29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fontAlgn="auto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AU" sz="500" dirty="0">
                <a:latin typeface="Arial" panose="020B060402020202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CRICOS Provider Code 00301J</a:t>
            </a:r>
            <a:endParaRPr lang="en-AU" sz="105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050" dirty="0"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AU" sz="105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87F2069-804F-B04E-A88F-BA8335D05AFE}"/>
              </a:ext>
            </a:extLst>
          </p:cNvPr>
          <p:cNvCxnSpPr>
            <a:cxnSpLocks/>
          </p:cNvCxnSpPr>
          <p:nvPr/>
        </p:nvCxnSpPr>
        <p:spPr bwMode="auto">
          <a:xfrm>
            <a:off x="367529" y="5694797"/>
            <a:ext cx="1685925" cy="0"/>
          </a:xfrm>
          <a:prstGeom prst="line">
            <a:avLst/>
          </a:prstGeom>
          <a:ln w="19050" cap="rnd">
            <a:solidFill>
              <a:schemeClr val="accent4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Box 14">
            <a:extLst>
              <a:ext uri="{FF2B5EF4-FFF2-40B4-BE49-F238E27FC236}">
                <a16:creationId xmlns:a16="http://schemas.microsoft.com/office/drawing/2014/main" id="{B115835E-852C-2343-A1CD-3E74E47B5D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183" y="352375"/>
            <a:ext cx="1773271" cy="555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AU" altLang="en-US" sz="3200" b="1" dirty="0">
                <a:latin typeface="Century Gothic" panose="020B0502020202020204" pitchFamily="34" charset="0"/>
              </a:rPr>
              <a:t>CAI3SP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808DB9B-BA8A-6E4C-97EC-7891251880D2}"/>
              </a:ext>
            </a:extLst>
          </p:cNvPr>
          <p:cNvCxnSpPr>
            <a:cxnSpLocks/>
          </p:cNvCxnSpPr>
          <p:nvPr/>
        </p:nvCxnSpPr>
        <p:spPr bwMode="auto">
          <a:xfrm>
            <a:off x="351971" y="1205818"/>
            <a:ext cx="1685925" cy="0"/>
          </a:xfrm>
          <a:prstGeom prst="line">
            <a:avLst/>
          </a:prstGeom>
          <a:ln w="19050" cap="rnd">
            <a:solidFill>
              <a:schemeClr val="accent4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4BA3292E-0894-F542-A47E-ED6710587762}"/>
              </a:ext>
            </a:extLst>
          </p:cNvPr>
          <p:cNvSpPr txBox="1">
            <a:spLocks/>
          </p:cNvSpPr>
          <p:nvPr/>
        </p:nvSpPr>
        <p:spPr>
          <a:xfrm>
            <a:off x="2505882" y="3536990"/>
            <a:ext cx="2818219" cy="30445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r>
              <a:rPr lang="en-US" sz="1000" dirty="0">
                <a:latin typeface="DengXian Light" panose="02010600030101010101" pitchFamily="2" charset="-122"/>
                <a:ea typeface="DengXian Light" panose="02010600030101010101" pitchFamily="2" charset="-122"/>
              </a:rPr>
              <a:t>(Clockwise From Top Left)</a:t>
            </a:r>
            <a:br>
              <a:rPr lang="en-US" sz="1200" b="1" dirty="0">
                <a:latin typeface="DengXian" panose="02010600030101010101" pitchFamily="2" charset="-122"/>
                <a:ea typeface="DengXian" panose="02010600030101010101" pitchFamily="2" charset="-122"/>
              </a:rPr>
            </a:br>
            <a:br>
              <a:rPr lang="en-US" sz="1200" b="1" dirty="0">
                <a:latin typeface="DengXian" panose="02010600030101010101" pitchFamily="2" charset="-122"/>
                <a:ea typeface="DengXian" panose="02010600030101010101" pitchFamily="2" charset="-122"/>
              </a:rPr>
            </a:br>
            <a:r>
              <a:rPr lang="en-US" sz="1400" b="1" dirty="0">
                <a:latin typeface="DengXian" panose="02010600030101010101" pitchFamily="2" charset="-122"/>
                <a:ea typeface="DengXian" panose="02010600030101010101" pitchFamily="2" charset="-122"/>
              </a:rPr>
              <a:t>Professor Simon Leunig</a:t>
            </a:r>
            <a:br>
              <a:rPr lang="en-US" sz="1400" b="1" dirty="0">
                <a:latin typeface="DengXian" panose="02010600030101010101" pitchFamily="2" charset="-122"/>
                <a:ea typeface="DengXian" panose="02010600030101010101" pitchFamily="2" charset="-122"/>
              </a:rPr>
            </a:br>
            <a:r>
              <a:rPr lang="en-US" sz="1000" dirty="0">
                <a:latin typeface="DengXian" panose="02010600030101010101" pitchFamily="2" charset="-122"/>
                <a:ea typeface="DengXian" panose="02010600030101010101" pitchFamily="2" charset="-122"/>
              </a:rPr>
              <a:t>Pro Vice-Chancellor &amp; President</a:t>
            </a:r>
            <a:br>
              <a:rPr lang="en-US" sz="1000" dirty="0">
                <a:latin typeface="DengXian" panose="02010600030101010101" pitchFamily="2" charset="-122"/>
                <a:ea typeface="DengXian" panose="02010600030101010101" pitchFamily="2" charset="-122"/>
              </a:rPr>
            </a:br>
            <a:r>
              <a:rPr lang="en-US" sz="1000" dirty="0">
                <a:latin typeface="DengXian" panose="02010600030101010101" pitchFamily="2" charset="-122"/>
                <a:ea typeface="DengXian" panose="02010600030101010101" pitchFamily="2" charset="-122"/>
              </a:rPr>
              <a:t>Curtin Malaysia</a:t>
            </a:r>
          </a:p>
          <a:p>
            <a:pPr algn="r" fontAlgn="auto">
              <a:spcAft>
                <a:spcPts val="0"/>
              </a:spcAft>
              <a:defRPr/>
            </a:pPr>
            <a:r>
              <a:rPr lang="en-US" sz="1400" b="1" dirty="0">
                <a:latin typeface="DengXian" panose="02010600030101010101" pitchFamily="2" charset="-122"/>
                <a:ea typeface="DengXian" panose="02010600030101010101" pitchFamily="2" charset="-122"/>
              </a:rPr>
              <a:t>Professor Vincent Lee </a:t>
            </a:r>
            <a:br>
              <a:rPr lang="en-US" sz="1400" b="1" dirty="0">
                <a:latin typeface="DengXian" panose="02010600030101010101" pitchFamily="2" charset="-122"/>
                <a:ea typeface="DengXian" panose="02010600030101010101" pitchFamily="2" charset="-122"/>
              </a:rPr>
            </a:br>
            <a:r>
              <a:rPr lang="en-US" sz="1400" b="1" dirty="0" err="1">
                <a:latin typeface="DengXian" panose="02010600030101010101" pitchFamily="2" charset="-122"/>
                <a:ea typeface="DengXian" panose="02010600030101010101" pitchFamily="2" charset="-122"/>
              </a:rPr>
              <a:t>Chieng</a:t>
            </a:r>
            <a:r>
              <a:rPr lang="en-US" sz="1400" b="1" dirty="0">
                <a:latin typeface="DengXian" panose="02010600030101010101" pitchFamily="2" charset="-122"/>
                <a:ea typeface="DengXian" panose="02010600030101010101" pitchFamily="2" charset="-122"/>
              </a:rPr>
              <a:t> Chen</a:t>
            </a:r>
            <a:br>
              <a:rPr lang="en-US" sz="1400" b="1" dirty="0">
                <a:latin typeface="DengXian" panose="02010600030101010101" pitchFamily="2" charset="-122"/>
                <a:ea typeface="DengXian" panose="02010600030101010101" pitchFamily="2" charset="-122"/>
              </a:rPr>
            </a:br>
            <a:r>
              <a:rPr lang="en-US" sz="1000" dirty="0">
                <a:latin typeface="DengXian" panose="02010600030101010101" pitchFamily="2" charset="-122"/>
                <a:ea typeface="DengXian" panose="02010600030101010101" pitchFamily="2" charset="-122"/>
              </a:rPr>
              <a:t>Deputy Pro Vice-</a:t>
            </a:r>
            <a:r>
              <a:rPr lang="en-US" sz="1000" dirty="0" err="1">
                <a:latin typeface="DengXian" panose="02010600030101010101" pitchFamily="2" charset="-122"/>
                <a:ea typeface="DengXian" panose="02010600030101010101" pitchFamily="2" charset="-122"/>
              </a:rPr>
              <a:t>Chancello</a:t>
            </a:r>
            <a:br>
              <a:rPr lang="en-US" sz="1000" dirty="0">
                <a:latin typeface="DengXian" panose="02010600030101010101" pitchFamily="2" charset="-122"/>
                <a:ea typeface="DengXian" panose="02010600030101010101" pitchFamily="2" charset="-122"/>
              </a:rPr>
            </a:br>
            <a:r>
              <a:rPr lang="en-US" sz="1000" dirty="0">
                <a:latin typeface="DengXian" panose="02010600030101010101" pitchFamily="2" charset="-122"/>
                <a:ea typeface="DengXian" panose="02010600030101010101" pitchFamily="2" charset="-122"/>
              </a:rPr>
              <a:t>Curtin Malaysia</a:t>
            </a:r>
          </a:p>
          <a:p>
            <a:pPr algn="r" fontAlgn="auto">
              <a:spcAft>
                <a:spcPts val="0"/>
              </a:spcAft>
              <a:defRPr/>
            </a:pPr>
            <a:r>
              <a:rPr lang="en-US" sz="1400" b="1" dirty="0">
                <a:latin typeface="DengXian" panose="02010600030101010101" pitchFamily="2" charset="-122"/>
                <a:ea typeface="DengXian" panose="02010600030101010101" pitchFamily="2" charset="-122"/>
              </a:rPr>
              <a:t>Professor Fu </a:t>
            </a:r>
            <a:r>
              <a:rPr lang="en-US" sz="1400" b="1" dirty="0" err="1">
                <a:latin typeface="DengXian" panose="02010600030101010101" pitchFamily="2" charset="-122"/>
                <a:ea typeface="DengXian" panose="02010600030101010101" pitchFamily="2" charset="-122"/>
              </a:rPr>
              <a:t>Ee</a:t>
            </a:r>
            <a:r>
              <a:rPr lang="en-US" sz="1400" b="1" dirty="0">
                <a:latin typeface="DengXian" panose="02010600030101010101" pitchFamily="2" charset="-122"/>
                <a:ea typeface="DengXian" panose="02010600030101010101" pitchFamily="2" charset="-122"/>
              </a:rPr>
              <a:t> Tang</a:t>
            </a:r>
            <a:br>
              <a:rPr lang="en-US" sz="1400" b="1" dirty="0">
                <a:latin typeface="DengXian" panose="02010600030101010101" pitchFamily="2" charset="-122"/>
                <a:ea typeface="DengXian" panose="02010600030101010101" pitchFamily="2" charset="-122"/>
              </a:rPr>
            </a:br>
            <a:r>
              <a:rPr lang="en-US" sz="1000" dirty="0">
                <a:latin typeface="DengXian" panose="02010600030101010101" pitchFamily="2" charset="-122"/>
                <a:ea typeface="DengXian" panose="02010600030101010101" pitchFamily="2" charset="-122"/>
              </a:rPr>
              <a:t>Dean of Teaching and Learning</a:t>
            </a:r>
            <a:br>
              <a:rPr lang="en-US" sz="1000" dirty="0">
                <a:latin typeface="DengXian" panose="02010600030101010101" pitchFamily="2" charset="-122"/>
                <a:ea typeface="DengXian" panose="02010600030101010101" pitchFamily="2" charset="-122"/>
              </a:rPr>
            </a:br>
            <a:r>
              <a:rPr lang="en-US" sz="1000" dirty="0">
                <a:latin typeface="DengXian" panose="02010600030101010101" pitchFamily="2" charset="-122"/>
                <a:ea typeface="DengXian" panose="02010600030101010101" pitchFamily="2" charset="-122"/>
              </a:rPr>
              <a:t>Curtin Malaysia</a:t>
            </a:r>
          </a:p>
          <a:p>
            <a:pPr algn="r" fontAlgn="auto">
              <a:spcAft>
                <a:spcPts val="0"/>
              </a:spcAft>
              <a:defRPr/>
            </a:pPr>
            <a:r>
              <a:rPr lang="en-US" sz="1400" b="1" dirty="0">
                <a:latin typeface="DengXian" panose="02010600030101010101" pitchFamily="2" charset="-122"/>
                <a:ea typeface="DengXian" panose="02010600030101010101" pitchFamily="2" charset="-122"/>
              </a:rPr>
              <a:t> </a:t>
            </a:r>
            <a:r>
              <a:rPr lang="en-US" sz="1400" b="1" dirty="0" err="1">
                <a:latin typeface="DengXian" panose="02010600030101010101" pitchFamily="2" charset="-122"/>
                <a:ea typeface="DengXian" panose="02010600030101010101" pitchFamily="2" charset="-122"/>
              </a:rPr>
              <a:t>Ms</a:t>
            </a:r>
            <a:r>
              <a:rPr lang="en-US" sz="1400" b="1" dirty="0">
                <a:latin typeface="DengXian" panose="02010600030101010101" pitchFamily="2" charset="-122"/>
                <a:ea typeface="DengXian" panose="02010600030101010101" pitchFamily="2" charset="-122"/>
              </a:rPr>
              <a:t> </a:t>
            </a:r>
            <a:r>
              <a:rPr lang="en-US" sz="1400" b="1" dirty="0" err="1">
                <a:latin typeface="DengXian" panose="02010600030101010101" pitchFamily="2" charset="-122"/>
                <a:ea typeface="DengXian" panose="02010600030101010101" pitchFamily="2" charset="-122"/>
              </a:rPr>
              <a:t>Cherina</a:t>
            </a:r>
            <a:r>
              <a:rPr lang="en-US" sz="1400" b="1" dirty="0">
                <a:latin typeface="DengXian" panose="02010600030101010101" pitchFamily="2" charset="-122"/>
                <a:ea typeface="DengXian" panose="02010600030101010101" pitchFamily="2" charset="-122"/>
              </a:rPr>
              <a:t> </a:t>
            </a:r>
            <a:r>
              <a:rPr lang="en-US" sz="1400" b="1" dirty="0" err="1">
                <a:latin typeface="DengXian" panose="02010600030101010101" pitchFamily="2" charset="-122"/>
                <a:ea typeface="DengXian" panose="02010600030101010101" pitchFamily="2" charset="-122"/>
              </a:rPr>
              <a:t>Chiew</a:t>
            </a:r>
            <a:br>
              <a:rPr lang="en-US" sz="1400" b="1" dirty="0">
                <a:latin typeface="DengXian" panose="02010600030101010101" pitchFamily="2" charset="-122"/>
                <a:ea typeface="DengXian" panose="02010600030101010101" pitchFamily="2" charset="-122"/>
              </a:rPr>
            </a:br>
            <a:r>
              <a:rPr lang="en-US" sz="1000" dirty="0">
                <a:latin typeface="DengXian" panose="02010600030101010101" pitchFamily="2" charset="-122"/>
                <a:ea typeface="DengXian" panose="02010600030101010101" pitchFamily="2" charset="-122"/>
              </a:rPr>
              <a:t>Manager, </a:t>
            </a:r>
            <a:r>
              <a:rPr lang="en-US" sz="1000" dirty="0" err="1">
                <a:latin typeface="DengXian" panose="02010600030101010101" pitchFamily="2" charset="-122"/>
                <a:ea typeface="DengXian" panose="02010600030101010101" pitchFamily="2" charset="-122"/>
              </a:rPr>
              <a:t>Intenational</a:t>
            </a:r>
            <a:r>
              <a:rPr lang="en-US" sz="1000" dirty="0">
                <a:latin typeface="DengXian" panose="02010600030101010101" pitchFamily="2" charset="-122"/>
                <a:ea typeface="DengXian" panose="02010600030101010101" pitchFamily="2" charset="-122"/>
              </a:rPr>
              <a:t> Student Office</a:t>
            </a:r>
            <a:br>
              <a:rPr lang="en-US" sz="1000" dirty="0">
                <a:latin typeface="DengXian" panose="02010600030101010101" pitchFamily="2" charset="-122"/>
                <a:ea typeface="DengXian" panose="02010600030101010101" pitchFamily="2" charset="-122"/>
              </a:rPr>
            </a:br>
            <a:r>
              <a:rPr lang="en-US" sz="1000" dirty="0">
                <a:latin typeface="DengXian" panose="02010600030101010101" pitchFamily="2" charset="-122"/>
                <a:ea typeface="DengXian" panose="02010600030101010101" pitchFamily="2" charset="-122"/>
              </a:rPr>
              <a:t>Curtin Malaysia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789089E-68E7-8744-ABDD-18337F74050D}"/>
              </a:ext>
            </a:extLst>
          </p:cNvPr>
          <p:cNvGrpSpPr/>
          <p:nvPr/>
        </p:nvGrpSpPr>
        <p:grpSpPr>
          <a:xfrm>
            <a:off x="5840628" y="334067"/>
            <a:ext cx="5390966" cy="5990394"/>
            <a:chOff x="5482458" y="352375"/>
            <a:chExt cx="5749135" cy="6388388"/>
          </a:xfrm>
        </p:grpSpPr>
        <p:pic>
          <p:nvPicPr>
            <p:cNvPr id="33794" name="Picture 2" descr="Curtin Malaysia regrets internal memo on campus closure shared">
              <a:extLst>
                <a:ext uri="{FF2B5EF4-FFF2-40B4-BE49-F238E27FC236}">
                  <a16:creationId xmlns:a16="http://schemas.microsoft.com/office/drawing/2014/main" id="{D9BB33B0-5AEA-D448-9F3F-8C538EAF5B4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2458" y="352375"/>
              <a:ext cx="2780093" cy="31137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3CDB9AD1-CF2E-444B-B6D3-A7F0C6EB7C8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461684" y="352375"/>
              <a:ext cx="2769909" cy="3113704"/>
            </a:xfrm>
            <a:prstGeom prst="rect">
              <a:avLst/>
            </a:prstGeom>
          </p:spPr>
        </p:pic>
        <p:pic>
          <p:nvPicPr>
            <p:cNvPr id="33796" name="Picture 4" descr="Humans of Curtin Malaysia — “My journey here at Curtin ...">
              <a:extLst>
                <a:ext uri="{FF2B5EF4-FFF2-40B4-BE49-F238E27FC236}">
                  <a16:creationId xmlns:a16="http://schemas.microsoft.com/office/drawing/2014/main" id="{C2D8027B-477E-0946-9204-986384AD881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email"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482458" y="3627059"/>
              <a:ext cx="2780093" cy="31137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798" name="Picture 6" descr="Fu TANG | Associate Dean of Learning and Teaching Faculty of Engineering  and Science | Doctor of Philosophy | Curtin University Sarawak, Miri |  Department of Civil and Construction Engineering | Research profile">
              <a:extLst>
                <a:ext uri="{FF2B5EF4-FFF2-40B4-BE49-F238E27FC236}">
                  <a16:creationId xmlns:a16="http://schemas.microsoft.com/office/drawing/2014/main" id="{053202EA-4027-E64E-8E31-83FF9BA3F90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email"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8451499" y="3627069"/>
              <a:ext cx="2780094" cy="31136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3" name="Text Box 14">
            <a:extLst>
              <a:ext uri="{FF2B5EF4-FFF2-40B4-BE49-F238E27FC236}">
                <a16:creationId xmlns:a16="http://schemas.microsoft.com/office/drawing/2014/main" id="{BF5E74ED-6DFB-A743-9655-4A3222507B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183" y="2244993"/>
            <a:ext cx="1773271" cy="335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AU" altLang="en-US" sz="1300" b="1" dirty="0">
                <a:solidFill>
                  <a:srgbClr val="CE95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CURTIN MALAYSIA STAFF</a:t>
            </a:r>
          </a:p>
        </p:txBody>
      </p:sp>
      <p:pic>
        <p:nvPicPr>
          <p:cNvPr id="29" name="Picture 28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B72E5662-290B-F048-972E-7F2DC1045B43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228" y="1702167"/>
            <a:ext cx="1795668" cy="480982"/>
          </a:xfrm>
          <a:prstGeom prst="rect">
            <a:avLst/>
          </a:prstGeom>
        </p:spPr>
      </p:pic>
      <p:sp>
        <p:nvSpPr>
          <p:cNvPr id="30" name="Text Box 14">
            <a:extLst>
              <a:ext uri="{FF2B5EF4-FFF2-40B4-BE49-F238E27FC236}">
                <a16:creationId xmlns:a16="http://schemas.microsoft.com/office/drawing/2014/main" id="{E991EE3B-C59F-6647-AA5B-26233B6496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183" y="1328969"/>
            <a:ext cx="1773271" cy="335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AU" altLang="en-US" sz="1300" b="1" dirty="0">
                <a:latin typeface="DengXian" panose="02010600030101010101" pitchFamily="2" charset="-122"/>
                <a:ea typeface="DengXian" panose="02010600030101010101" pitchFamily="2" charset="-122"/>
              </a:rPr>
              <a:t>ACKNOWLEDGMENT</a:t>
            </a:r>
          </a:p>
        </p:txBody>
      </p:sp>
    </p:spTree>
    <p:extLst>
      <p:ext uri="{BB962C8B-B14F-4D97-AF65-F5344CB8AC3E}">
        <p14:creationId xmlns:p14="http://schemas.microsoft.com/office/powerpoint/2010/main" val="33967951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 descr="A picture containing grass, outdoor, field, grassy&#10;&#10;Description automatically generated">
            <a:extLst>
              <a:ext uri="{FF2B5EF4-FFF2-40B4-BE49-F238E27FC236}">
                <a16:creationId xmlns:a16="http://schemas.microsoft.com/office/drawing/2014/main" id="{09C42DA8-6A51-224B-8691-4F1E20C63B8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5613" y="1015518"/>
            <a:ext cx="9474416" cy="5329359"/>
          </a:xfrm>
          <a:prstGeom prst="rect">
            <a:avLst/>
          </a:prstGeom>
        </p:spPr>
      </p:pic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20C95510-3643-554D-87A8-D556912BB06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605" y="3627059"/>
            <a:ext cx="1874294" cy="651299"/>
          </a:xfrm>
          <a:prstGeom prst="rect">
            <a:avLst/>
          </a:prstGeom>
        </p:spPr>
      </p:pic>
      <p:sp>
        <p:nvSpPr>
          <p:cNvPr id="10" name="Text Box 14">
            <a:extLst>
              <a:ext uri="{FF2B5EF4-FFF2-40B4-BE49-F238E27FC236}">
                <a16:creationId xmlns:a16="http://schemas.microsoft.com/office/drawing/2014/main" id="{2E2C6D91-6D1C-E34A-AA0A-55A5E947E3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183" y="4466377"/>
            <a:ext cx="2023720" cy="1185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AU" altLang="en-US" sz="1200" dirty="0">
                <a:solidFill>
                  <a:srgbClr val="BF8F00"/>
                </a:solidFill>
                <a:latin typeface="Century Gothic" panose="020B0502020202020204" pitchFamily="34" charset="0"/>
              </a:rPr>
              <a:t>PEOPLE</a:t>
            </a:r>
            <a:endParaRPr lang="en-AU" altLang="en-US" sz="1200" dirty="0">
              <a:latin typeface="Century Gothic" panose="020B0502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buFontTx/>
              <a:buNone/>
            </a:pPr>
            <a:r>
              <a:rPr lang="en-AU" altLang="en-US" sz="900" dirty="0">
                <a:latin typeface="Century Gothic" panose="020B0502020202020204" pitchFamily="34" charset="0"/>
              </a:rPr>
              <a:t>people-centred</a:t>
            </a:r>
            <a:endParaRPr lang="en-AU" altLang="en-US" sz="1800" dirty="0">
              <a:latin typeface="Century Gothic" panose="020B0502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AU" altLang="en-US" sz="1200" dirty="0">
                <a:solidFill>
                  <a:srgbClr val="BF8F00"/>
                </a:solidFill>
                <a:latin typeface="Century Gothic" panose="020B0502020202020204" pitchFamily="34" charset="0"/>
              </a:rPr>
              <a:t>PEDAGOGY</a:t>
            </a:r>
            <a:endParaRPr lang="en-AU" altLang="en-US" sz="1200" dirty="0">
              <a:latin typeface="Century Gothic" panose="020B0502020202020204" pitchFamily="34" charset="0"/>
            </a:endParaRPr>
          </a:p>
          <a:p>
            <a:pPr eaLnBrk="1" hangingPunct="1">
              <a:lnSpc>
                <a:spcPts val="12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AU" altLang="en-US" sz="900" dirty="0">
                <a:latin typeface="Century Gothic" panose="020B0502020202020204" pitchFamily="34" charset="0"/>
              </a:rPr>
              <a:t>globally-placed</a:t>
            </a:r>
            <a:endParaRPr lang="en-AU" altLang="en-US" sz="1800" dirty="0">
              <a:latin typeface="Century Gothic" panose="020B0502020202020204" pitchFamily="34" charset="0"/>
            </a:endParaRPr>
          </a:p>
          <a:p>
            <a:pPr eaLnBrk="1" hangingPunct="1">
              <a:lnSpc>
                <a:spcPts val="1000"/>
              </a:lnSpc>
              <a:spcBef>
                <a:spcPct val="0"/>
              </a:spcBef>
              <a:buFontTx/>
              <a:buNone/>
            </a:pPr>
            <a:r>
              <a:rPr lang="en-AU" altLang="en-US" sz="1200" dirty="0">
                <a:solidFill>
                  <a:srgbClr val="BF8F00"/>
                </a:solidFill>
                <a:latin typeface="Century Gothic" panose="020B0502020202020204" pitchFamily="34" charset="0"/>
              </a:rPr>
              <a:t>PRACTICE</a:t>
            </a:r>
            <a:endParaRPr lang="en-AU" altLang="en-US" sz="1200" dirty="0">
              <a:latin typeface="Century Gothic" panose="020B0502020202020204" pitchFamily="34" charset="0"/>
            </a:endParaRPr>
          </a:p>
          <a:p>
            <a:pPr eaLnBrk="1" hangingPunct="1">
              <a:lnSpc>
                <a:spcPts val="1100"/>
              </a:lnSpc>
              <a:spcBef>
                <a:spcPct val="0"/>
              </a:spcBef>
              <a:buFontTx/>
              <a:buNone/>
            </a:pPr>
            <a:r>
              <a:rPr lang="en-AU" altLang="en-US" sz="900" dirty="0">
                <a:latin typeface="Century Gothic" panose="020B0502020202020204" pitchFamily="34" charset="0"/>
              </a:rPr>
              <a:t>paradigm-shifters</a:t>
            </a:r>
            <a:endParaRPr lang="en-AU" altLang="en-US" sz="1800" dirty="0">
              <a:latin typeface="Century Gothic" panose="020B0502020202020204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88E9695-24A0-E04C-B7BF-D8E9B1D8FB45}"/>
              </a:ext>
            </a:extLst>
          </p:cNvPr>
          <p:cNvCxnSpPr>
            <a:cxnSpLocks/>
          </p:cNvCxnSpPr>
          <p:nvPr/>
        </p:nvCxnSpPr>
        <p:spPr bwMode="auto">
          <a:xfrm>
            <a:off x="367529" y="3429000"/>
            <a:ext cx="1685925" cy="0"/>
          </a:xfrm>
          <a:prstGeom prst="line">
            <a:avLst/>
          </a:prstGeom>
          <a:ln w="19050" cap="rnd">
            <a:solidFill>
              <a:schemeClr val="accent4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7">
            <a:extLst>
              <a:ext uri="{FF2B5EF4-FFF2-40B4-BE49-F238E27FC236}">
                <a16:creationId xmlns:a16="http://schemas.microsoft.com/office/drawing/2014/main" id="{E9E2A7E5-2CB9-E54A-93F6-CDCFBB51D6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7787" y="5775332"/>
            <a:ext cx="1874294" cy="585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2">
            <a:extLst>
              <a:ext uri="{FF2B5EF4-FFF2-40B4-BE49-F238E27FC236}">
                <a16:creationId xmlns:a16="http://schemas.microsoft.com/office/drawing/2014/main" id="{48F80115-5542-AB43-9790-52C228A7D2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605" y="6171288"/>
            <a:ext cx="2001837" cy="29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fontAlgn="auto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AU" sz="500" dirty="0">
                <a:latin typeface="Arial" panose="020B060402020202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CRICOS Provider Code 00301J</a:t>
            </a:r>
            <a:endParaRPr lang="en-AU" sz="105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050" dirty="0"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AU" sz="105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87F2069-804F-B04E-A88F-BA8335D05AFE}"/>
              </a:ext>
            </a:extLst>
          </p:cNvPr>
          <p:cNvCxnSpPr>
            <a:cxnSpLocks/>
          </p:cNvCxnSpPr>
          <p:nvPr/>
        </p:nvCxnSpPr>
        <p:spPr bwMode="auto">
          <a:xfrm>
            <a:off x="367529" y="5694797"/>
            <a:ext cx="1685925" cy="0"/>
          </a:xfrm>
          <a:prstGeom prst="line">
            <a:avLst/>
          </a:prstGeom>
          <a:ln w="19050" cap="rnd">
            <a:solidFill>
              <a:schemeClr val="accent4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Box 14">
            <a:extLst>
              <a:ext uri="{FF2B5EF4-FFF2-40B4-BE49-F238E27FC236}">
                <a16:creationId xmlns:a16="http://schemas.microsoft.com/office/drawing/2014/main" id="{B115835E-852C-2343-A1CD-3E74E47B5D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183" y="352375"/>
            <a:ext cx="1773271" cy="555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AU" altLang="en-US" sz="3200" b="1" dirty="0">
                <a:latin typeface="Century Gothic" panose="020B0502020202020204" pitchFamily="34" charset="0"/>
              </a:rPr>
              <a:t>CAI3SP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808DB9B-BA8A-6E4C-97EC-7891251880D2}"/>
              </a:ext>
            </a:extLst>
          </p:cNvPr>
          <p:cNvCxnSpPr>
            <a:cxnSpLocks/>
          </p:cNvCxnSpPr>
          <p:nvPr/>
        </p:nvCxnSpPr>
        <p:spPr bwMode="auto">
          <a:xfrm>
            <a:off x="351971" y="1205818"/>
            <a:ext cx="1685925" cy="0"/>
          </a:xfrm>
          <a:prstGeom prst="line">
            <a:avLst/>
          </a:prstGeom>
          <a:ln w="19050" cap="rnd">
            <a:solidFill>
              <a:schemeClr val="accent4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4BA3292E-0894-F542-A47E-ED6710587762}"/>
              </a:ext>
            </a:extLst>
          </p:cNvPr>
          <p:cNvSpPr txBox="1">
            <a:spLocks/>
          </p:cNvSpPr>
          <p:nvPr/>
        </p:nvSpPr>
        <p:spPr>
          <a:xfrm>
            <a:off x="257787" y="2271143"/>
            <a:ext cx="1913832" cy="94494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Aft>
                <a:spcPts val="0"/>
              </a:spcAft>
              <a:defRPr/>
            </a:pPr>
            <a:r>
              <a:rPr lang="en-US" sz="1300" b="1" dirty="0">
                <a:solidFill>
                  <a:srgbClr val="CE95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NCP 01 Students</a:t>
            </a:r>
            <a:br>
              <a:rPr lang="en-US" sz="1000" dirty="0">
                <a:solidFill>
                  <a:srgbClr val="CE95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</a:br>
            <a:r>
              <a:rPr lang="en-US" sz="900" dirty="0">
                <a:solidFill>
                  <a:srgbClr val="CE95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Faculty of Health Sciences</a:t>
            </a:r>
            <a:br>
              <a:rPr lang="en-US" sz="900" dirty="0">
                <a:solidFill>
                  <a:srgbClr val="CE95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</a:br>
            <a:r>
              <a:rPr lang="en-US" sz="900" dirty="0">
                <a:solidFill>
                  <a:srgbClr val="CE95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Faculty of Humanities</a:t>
            </a:r>
            <a:br>
              <a:rPr lang="en-US" sz="900" dirty="0">
                <a:solidFill>
                  <a:srgbClr val="CE95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</a:br>
            <a:r>
              <a:rPr lang="en-US" sz="900" dirty="0">
                <a:solidFill>
                  <a:srgbClr val="CE95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Faculty of Science and Engineering</a:t>
            </a:r>
            <a:br>
              <a:rPr lang="en-US" sz="900" dirty="0">
                <a:solidFill>
                  <a:srgbClr val="CE95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</a:br>
            <a:r>
              <a:rPr lang="en-US" sz="900" dirty="0">
                <a:solidFill>
                  <a:srgbClr val="CE95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Faculty of Business &amp; Law</a:t>
            </a:r>
          </a:p>
        </p:txBody>
      </p:sp>
      <p:pic>
        <p:nvPicPr>
          <p:cNvPr id="38" name="Picture 37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629D3C7B-981A-E14D-86D6-3EA4F8DF206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228" y="1702167"/>
            <a:ext cx="1795668" cy="480982"/>
          </a:xfrm>
          <a:prstGeom prst="rect">
            <a:avLst/>
          </a:prstGeom>
        </p:spPr>
      </p:pic>
      <p:sp>
        <p:nvSpPr>
          <p:cNvPr id="39" name="Text Box 14">
            <a:extLst>
              <a:ext uri="{FF2B5EF4-FFF2-40B4-BE49-F238E27FC236}">
                <a16:creationId xmlns:a16="http://schemas.microsoft.com/office/drawing/2014/main" id="{B4DF4032-7C53-494A-BE68-7030370071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183" y="1328969"/>
            <a:ext cx="1773271" cy="335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AU" altLang="en-US" sz="1300" b="1" dirty="0">
                <a:latin typeface="DengXian" panose="02010600030101010101" pitchFamily="2" charset="-122"/>
                <a:ea typeface="DengXian" panose="02010600030101010101" pitchFamily="2" charset="-122"/>
              </a:rPr>
              <a:t>ACKNOWLEDGMENT</a:t>
            </a:r>
          </a:p>
        </p:txBody>
      </p:sp>
    </p:spTree>
    <p:extLst>
      <p:ext uri="{BB962C8B-B14F-4D97-AF65-F5344CB8AC3E}">
        <p14:creationId xmlns:p14="http://schemas.microsoft.com/office/powerpoint/2010/main" val="37539891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7">
            <a:extLst>
              <a:ext uri="{FF2B5EF4-FFF2-40B4-BE49-F238E27FC236}">
                <a16:creationId xmlns:a16="http://schemas.microsoft.com/office/drawing/2014/main" id="{BD8776CD-D1CA-D442-BC23-157747ECFE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8474" y="1567872"/>
            <a:ext cx="1874294" cy="585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20C95510-3643-554D-87A8-D556912BB06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605" y="3627059"/>
            <a:ext cx="1874294" cy="651299"/>
          </a:xfrm>
          <a:prstGeom prst="rect">
            <a:avLst/>
          </a:prstGeom>
        </p:spPr>
      </p:pic>
      <p:sp>
        <p:nvSpPr>
          <p:cNvPr id="10" name="Text Box 14">
            <a:extLst>
              <a:ext uri="{FF2B5EF4-FFF2-40B4-BE49-F238E27FC236}">
                <a16:creationId xmlns:a16="http://schemas.microsoft.com/office/drawing/2014/main" id="{2E2C6D91-6D1C-E34A-AA0A-55A5E947E3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183" y="4466377"/>
            <a:ext cx="2023720" cy="1185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AU" altLang="en-US" sz="1200" dirty="0">
                <a:solidFill>
                  <a:srgbClr val="BF8F00"/>
                </a:solidFill>
                <a:latin typeface="Century Gothic" panose="020B0502020202020204" pitchFamily="34" charset="0"/>
              </a:rPr>
              <a:t>PEOPLE</a:t>
            </a:r>
            <a:endParaRPr lang="en-AU" altLang="en-US" sz="1200" dirty="0">
              <a:latin typeface="Century Gothic" panose="020B0502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buFontTx/>
              <a:buNone/>
            </a:pPr>
            <a:r>
              <a:rPr lang="en-AU" altLang="en-US" sz="900" dirty="0">
                <a:latin typeface="Century Gothic" panose="020B0502020202020204" pitchFamily="34" charset="0"/>
              </a:rPr>
              <a:t>people-centred</a:t>
            </a:r>
            <a:endParaRPr lang="en-AU" altLang="en-US" sz="1800" dirty="0">
              <a:latin typeface="Century Gothic" panose="020B0502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AU" altLang="en-US" sz="1200" dirty="0">
                <a:solidFill>
                  <a:srgbClr val="BF8F00"/>
                </a:solidFill>
                <a:latin typeface="Century Gothic" panose="020B0502020202020204" pitchFamily="34" charset="0"/>
              </a:rPr>
              <a:t>PEDAGOGY</a:t>
            </a:r>
            <a:endParaRPr lang="en-AU" altLang="en-US" sz="1200" dirty="0">
              <a:latin typeface="Century Gothic" panose="020B0502020202020204" pitchFamily="34" charset="0"/>
            </a:endParaRPr>
          </a:p>
          <a:p>
            <a:pPr eaLnBrk="1" hangingPunct="1">
              <a:lnSpc>
                <a:spcPts val="12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AU" altLang="en-US" sz="900" dirty="0">
                <a:latin typeface="Century Gothic" panose="020B0502020202020204" pitchFamily="34" charset="0"/>
              </a:rPr>
              <a:t>globally-placed</a:t>
            </a:r>
            <a:endParaRPr lang="en-AU" altLang="en-US" sz="1800" dirty="0">
              <a:latin typeface="Century Gothic" panose="020B0502020202020204" pitchFamily="34" charset="0"/>
            </a:endParaRPr>
          </a:p>
          <a:p>
            <a:pPr eaLnBrk="1" hangingPunct="1">
              <a:lnSpc>
                <a:spcPts val="1000"/>
              </a:lnSpc>
              <a:spcBef>
                <a:spcPct val="0"/>
              </a:spcBef>
              <a:buFontTx/>
              <a:buNone/>
            </a:pPr>
            <a:r>
              <a:rPr lang="en-AU" altLang="en-US" sz="1200" dirty="0">
                <a:solidFill>
                  <a:srgbClr val="BF8F00"/>
                </a:solidFill>
                <a:latin typeface="Century Gothic" panose="020B0502020202020204" pitchFamily="34" charset="0"/>
              </a:rPr>
              <a:t>PRACTICE</a:t>
            </a:r>
            <a:endParaRPr lang="en-AU" altLang="en-US" sz="1200" dirty="0">
              <a:latin typeface="Century Gothic" panose="020B0502020202020204" pitchFamily="34" charset="0"/>
            </a:endParaRPr>
          </a:p>
          <a:p>
            <a:pPr eaLnBrk="1" hangingPunct="1">
              <a:lnSpc>
                <a:spcPts val="1100"/>
              </a:lnSpc>
              <a:spcBef>
                <a:spcPct val="0"/>
              </a:spcBef>
              <a:buFontTx/>
              <a:buNone/>
            </a:pPr>
            <a:r>
              <a:rPr lang="en-AU" altLang="en-US" sz="900" dirty="0">
                <a:latin typeface="Century Gothic" panose="020B0502020202020204" pitchFamily="34" charset="0"/>
              </a:rPr>
              <a:t>paradigm-shifters</a:t>
            </a:r>
            <a:endParaRPr lang="en-AU" altLang="en-US" sz="1800" dirty="0">
              <a:latin typeface="Century Gothic" panose="020B0502020202020204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88E9695-24A0-E04C-B7BF-D8E9B1D8FB45}"/>
              </a:ext>
            </a:extLst>
          </p:cNvPr>
          <p:cNvCxnSpPr>
            <a:cxnSpLocks/>
          </p:cNvCxnSpPr>
          <p:nvPr/>
        </p:nvCxnSpPr>
        <p:spPr bwMode="auto">
          <a:xfrm>
            <a:off x="367529" y="3429000"/>
            <a:ext cx="1685925" cy="0"/>
          </a:xfrm>
          <a:prstGeom prst="line">
            <a:avLst/>
          </a:prstGeom>
          <a:ln w="19050" cap="rnd">
            <a:solidFill>
              <a:schemeClr val="accent4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7">
            <a:extLst>
              <a:ext uri="{FF2B5EF4-FFF2-40B4-BE49-F238E27FC236}">
                <a16:creationId xmlns:a16="http://schemas.microsoft.com/office/drawing/2014/main" id="{E9E2A7E5-2CB9-E54A-93F6-CDCFBB51D6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7787" y="5775332"/>
            <a:ext cx="1874294" cy="585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2">
            <a:extLst>
              <a:ext uri="{FF2B5EF4-FFF2-40B4-BE49-F238E27FC236}">
                <a16:creationId xmlns:a16="http://schemas.microsoft.com/office/drawing/2014/main" id="{48F80115-5542-AB43-9790-52C228A7D2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605" y="6171288"/>
            <a:ext cx="2001837" cy="29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fontAlgn="auto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AU" sz="500" dirty="0">
                <a:latin typeface="Arial" panose="020B060402020202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CRICOS Provider Code 00301J</a:t>
            </a:r>
            <a:endParaRPr lang="en-AU" sz="105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050" dirty="0"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AU" sz="105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87F2069-804F-B04E-A88F-BA8335D05AFE}"/>
              </a:ext>
            </a:extLst>
          </p:cNvPr>
          <p:cNvCxnSpPr>
            <a:cxnSpLocks/>
          </p:cNvCxnSpPr>
          <p:nvPr/>
        </p:nvCxnSpPr>
        <p:spPr bwMode="auto">
          <a:xfrm>
            <a:off x="367529" y="5694797"/>
            <a:ext cx="1685925" cy="0"/>
          </a:xfrm>
          <a:prstGeom prst="line">
            <a:avLst/>
          </a:prstGeom>
          <a:ln w="19050" cap="rnd">
            <a:solidFill>
              <a:schemeClr val="accent4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Box 14">
            <a:extLst>
              <a:ext uri="{FF2B5EF4-FFF2-40B4-BE49-F238E27FC236}">
                <a16:creationId xmlns:a16="http://schemas.microsoft.com/office/drawing/2014/main" id="{B115835E-852C-2343-A1CD-3E74E47B5D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183" y="352375"/>
            <a:ext cx="1773271" cy="555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AU" altLang="en-US" sz="3200" b="1" dirty="0">
                <a:latin typeface="Century Gothic" panose="020B0502020202020204" pitchFamily="34" charset="0"/>
              </a:rPr>
              <a:t>CAI3SP</a:t>
            </a:r>
          </a:p>
        </p:txBody>
      </p:sp>
      <p:sp>
        <p:nvSpPr>
          <p:cNvPr id="18" name="Text Box 14">
            <a:extLst>
              <a:ext uri="{FF2B5EF4-FFF2-40B4-BE49-F238E27FC236}">
                <a16:creationId xmlns:a16="http://schemas.microsoft.com/office/drawing/2014/main" id="{71E9CA8F-D370-3E49-9261-28155ECDDA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183" y="1328969"/>
            <a:ext cx="1773271" cy="335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AU" altLang="en-US" sz="1300" b="1" dirty="0">
                <a:latin typeface="DengXian" panose="02010600030101010101" pitchFamily="2" charset="-122"/>
                <a:ea typeface="DengXian" panose="02010600030101010101" pitchFamily="2" charset="-122"/>
              </a:rPr>
              <a:t>ACKNOWLEDGMENT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808DB9B-BA8A-6E4C-97EC-7891251880D2}"/>
              </a:ext>
            </a:extLst>
          </p:cNvPr>
          <p:cNvCxnSpPr>
            <a:cxnSpLocks/>
          </p:cNvCxnSpPr>
          <p:nvPr/>
        </p:nvCxnSpPr>
        <p:spPr bwMode="auto">
          <a:xfrm>
            <a:off x="351971" y="1205818"/>
            <a:ext cx="1685925" cy="0"/>
          </a:xfrm>
          <a:prstGeom prst="line">
            <a:avLst/>
          </a:prstGeom>
          <a:ln w="19050" cap="rnd">
            <a:solidFill>
              <a:schemeClr val="accent4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4BA3292E-0894-F542-A47E-ED6710587762}"/>
              </a:ext>
            </a:extLst>
          </p:cNvPr>
          <p:cNvSpPr txBox="1">
            <a:spLocks/>
          </p:cNvSpPr>
          <p:nvPr/>
        </p:nvSpPr>
        <p:spPr>
          <a:xfrm>
            <a:off x="2505882" y="4316704"/>
            <a:ext cx="2818219" cy="214827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r>
              <a:rPr lang="en-US" sz="1000" dirty="0">
                <a:latin typeface="DengXian Light" panose="02010600030101010101" pitchFamily="2" charset="-122"/>
                <a:ea typeface="DengXian Light" panose="02010600030101010101" pitchFamily="2" charset="-122"/>
              </a:rPr>
              <a:t>(Clockwise From Top Left)</a:t>
            </a:r>
            <a:br>
              <a:rPr lang="en-US" sz="1200" b="1" dirty="0">
                <a:latin typeface="DengXian" panose="02010600030101010101" pitchFamily="2" charset="-122"/>
                <a:ea typeface="DengXian" panose="02010600030101010101" pitchFamily="2" charset="-122"/>
              </a:rPr>
            </a:br>
            <a:br>
              <a:rPr lang="en-US" sz="1200" b="1" dirty="0">
                <a:latin typeface="DengXian" panose="02010600030101010101" pitchFamily="2" charset="-122"/>
                <a:ea typeface="DengXian" panose="02010600030101010101" pitchFamily="2" charset="-122"/>
              </a:rPr>
            </a:br>
            <a:r>
              <a:rPr lang="en-US" sz="1400" b="1" dirty="0">
                <a:latin typeface="DengXian" panose="02010600030101010101" pitchFamily="2" charset="-122"/>
                <a:ea typeface="DengXian" panose="02010600030101010101" pitchFamily="2" charset="-122"/>
              </a:rPr>
              <a:t>Dr Ben Milbourn</a:t>
            </a:r>
            <a:br>
              <a:rPr lang="en-US" sz="1400" b="1" dirty="0">
                <a:latin typeface="DengXian" panose="02010600030101010101" pitchFamily="2" charset="-122"/>
                <a:ea typeface="DengXian" panose="02010600030101010101" pitchFamily="2" charset="-122"/>
              </a:rPr>
            </a:br>
            <a:r>
              <a:rPr lang="en-US" sz="1000" dirty="0">
                <a:latin typeface="DengXian" panose="02010600030101010101" pitchFamily="2" charset="-122"/>
                <a:ea typeface="DengXian" panose="02010600030101010101" pitchFamily="2" charset="-122"/>
              </a:rPr>
              <a:t>Curtin School of Allied Health</a:t>
            </a:r>
            <a:br>
              <a:rPr lang="en-US" sz="1000" dirty="0">
                <a:latin typeface="DengXian" panose="02010600030101010101" pitchFamily="2" charset="-122"/>
                <a:ea typeface="DengXian" panose="02010600030101010101" pitchFamily="2" charset="-122"/>
              </a:rPr>
            </a:br>
            <a:r>
              <a:rPr lang="en-US" sz="1000" dirty="0">
                <a:latin typeface="DengXian" panose="02010600030101010101" pitchFamily="2" charset="-122"/>
                <a:ea typeface="DengXian" panose="02010600030101010101" pitchFamily="2" charset="-122"/>
              </a:rPr>
              <a:t>Faculty of Health Sciences</a:t>
            </a:r>
          </a:p>
          <a:p>
            <a:pPr algn="r" fontAlgn="auto">
              <a:spcAft>
                <a:spcPts val="0"/>
              </a:spcAft>
              <a:defRPr/>
            </a:pPr>
            <a:r>
              <a:rPr lang="en-US" sz="1400" b="1" dirty="0" err="1">
                <a:latin typeface="DengXian" panose="02010600030101010101" pitchFamily="2" charset="-122"/>
                <a:ea typeface="DengXian" panose="02010600030101010101" pitchFamily="2" charset="-122"/>
              </a:rPr>
              <a:t>Ms</a:t>
            </a:r>
            <a:r>
              <a:rPr lang="en-US" sz="1400" b="1" dirty="0">
                <a:latin typeface="DengXian" panose="02010600030101010101" pitchFamily="2" charset="-122"/>
                <a:ea typeface="DengXian" panose="02010600030101010101" pitchFamily="2" charset="-122"/>
              </a:rPr>
              <a:t> Nikki Fairhurst</a:t>
            </a:r>
            <a:br>
              <a:rPr lang="en-US" sz="1400" b="1" dirty="0">
                <a:latin typeface="DengXian" panose="02010600030101010101" pitchFamily="2" charset="-122"/>
                <a:ea typeface="DengXian" panose="02010600030101010101" pitchFamily="2" charset="-122"/>
              </a:rPr>
            </a:br>
            <a:r>
              <a:rPr lang="en-US" sz="1000" dirty="0">
                <a:latin typeface="DengXian" panose="02010600030101010101" pitchFamily="2" charset="-122"/>
                <a:ea typeface="DengXian" panose="02010600030101010101" pitchFamily="2" charset="-122"/>
              </a:rPr>
              <a:t>School of Education</a:t>
            </a:r>
            <a:br>
              <a:rPr lang="en-US" sz="1000" dirty="0">
                <a:latin typeface="DengXian" panose="02010600030101010101" pitchFamily="2" charset="-122"/>
                <a:ea typeface="DengXian" panose="02010600030101010101" pitchFamily="2" charset="-122"/>
              </a:rPr>
            </a:br>
            <a:r>
              <a:rPr lang="en-US" sz="1000" dirty="0">
                <a:latin typeface="DengXian" panose="02010600030101010101" pitchFamily="2" charset="-122"/>
                <a:ea typeface="DengXian" panose="02010600030101010101" pitchFamily="2" charset="-122"/>
              </a:rPr>
              <a:t>Faculty of Humanities</a:t>
            </a:r>
          </a:p>
          <a:p>
            <a:pPr algn="r" fontAlgn="auto">
              <a:spcAft>
                <a:spcPts val="0"/>
              </a:spcAft>
              <a:defRPr/>
            </a:pPr>
            <a:r>
              <a:rPr lang="en-US" sz="1400" b="1" dirty="0">
                <a:latin typeface="DengXian" panose="02010600030101010101" pitchFamily="2" charset="-122"/>
                <a:ea typeface="DengXian" panose="02010600030101010101" pitchFamily="2" charset="-122"/>
              </a:rPr>
              <a:t>Dr </a:t>
            </a:r>
            <a:r>
              <a:rPr lang="en-US" sz="1400" b="1" dirty="0" err="1">
                <a:latin typeface="DengXian" panose="02010600030101010101" pitchFamily="2" charset="-122"/>
                <a:ea typeface="DengXian" panose="02010600030101010101" pitchFamily="2" charset="-122"/>
              </a:rPr>
              <a:t>Wahseem</a:t>
            </a:r>
            <a:r>
              <a:rPr lang="en-US" sz="1400" b="1" dirty="0">
                <a:latin typeface="DengXian" panose="02010600030101010101" pitchFamily="2" charset="-122"/>
                <a:ea typeface="DengXian" panose="02010600030101010101" pitchFamily="2" charset="-122"/>
              </a:rPr>
              <a:t> </a:t>
            </a:r>
            <a:r>
              <a:rPr lang="en-US" sz="1400" b="1" dirty="0" err="1">
                <a:latin typeface="DengXian" panose="02010600030101010101" pitchFamily="2" charset="-122"/>
                <a:ea typeface="DengXian" panose="02010600030101010101" pitchFamily="2" charset="-122"/>
              </a:rPr>
              <a:t>Soobratty</a:t>
            </a:r>
            <a:br>
              <a:rPr lang="en-US" sz="1400" b="1" dirty="0">
                <a:latin typeface="DengXian" panose="02010600030101010101" pitchFamily="2" charset="-122"/>
                <a:ea typeface="DengXian" panose="02010600030101010101" pitchFamily="2" charset="-122"/>
              </a:rPr>
            </a:br>
            <a:r>
              <a:rPr lang="en-US" sz="1000" dirty="0">
                <a:latin typeface="DengXian" panose="02010600030101010101" pitchFamily="2" charset="-122"/>
                <a:ea typeface="DengXian" panose="02010600030101010101" pitchFamily="2" charset="-122"/>
              </a:rPr>
              <a:t>School of Accounting, Economics &amp; Finance</a:t>
            </a:r>
            <a:br>
              <a:rPr lang="en-US" sz="1000" dirty="0">
                <a:latin typeface="DengXian" panose="02010600030101010101" pitchFamily="2" charset="-122"/>
                <a:ea typeface="DengXian" panose="02010600030101010101" pitchFamily="2" charset="-122"/>
              </a:rPr>
            </a:br>
            <a:r>
              <a:rPr lang="en-US" sz="1000" dirty="0">
                <a:latin typeface="DengXian" panose="02010600030101010101" pitchFamily="2" charset="-122"/>
                <a:ea typeface="DengXian" panose="02010600030101010101" pitchFamily="2" charset="-122"/>
              </a:rPr>
              <a:t>Faculty of Business &amp; Law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F29A44F-4694-1147-8072-FE76CC9A0282}"/>
              </a:ext>
            </a:extLst>
          </p:cNvPr>
          <p:cNvGrpSpPr/>
          <p:nvPr/>
        </p:nvGrpSpPr>
        <p:grpSpPr>
          <a:xfrm>
            <a:off x="5835711" y="332084"/>
            <a:ext cx="5410874" cy="6028695"/>
            <a:chOff x="5835711" y="332084"/>
            <a:chExt cx="5410874" cy="6028695"/>
          </a:xfrm>
        </p:grpSpPr>
        <p:pic>
          <p:nvPicPr>
            <p:cNvPr id="25" name="Picture 2">
              <a:extLst>
                <a:ext uri="{FF2B5EF4-FFF2-40B4-BE49-F238E27FC236}">
                  <a16:creationId xmlns:a16="http://schemas.microsoft.com/office/drawing/2014/main" id="{30746110-E65E-6243-9DC1-6BA15FD0F2E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email"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8624699" y="332084"/>
              <a:ext cx="2621886" cy="29197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2" descr="staff photo">
              <a:extLst>
                <a:ext uri="{FF2B5EF4-FFF2-40B4-BE49-F238E27FC236}">
                  <a16:creationId xmlns:a16="http://schemas.microsoft.com/office/drawing/2014/main" id="{D126BC27-ADDC-7942-B18C-C8E351FEF2D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email"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835711" y="352375"/>
              <a:ext cx="2611812" cy="28994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820" name="Picture 4" descr="Dr Wahseem Soobratty | Curtin University Staff Profile">
              <a:extLst>
                <a:ext uri="{FF2B5EF4-FFF2-40B4-BE49-F238E27FC236}">
                  <a16:creationId xmlns:a16="http://schemas.microsoft.com/office/drawing/2014/main" id="{B6723460-DB07-B14D-8E7B-0580B3468E3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email"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8573177" y="3412595"/>
              <a:ext cx="2673408" cy="29481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1" name="Text Box 14">
            <a:extLst>
              <a:ext uri="{FF2B5EF4-FFF2-40B4-BE49-F238E27FC236}">
                <a16:creationId xmlns:a16="http://schemas.microsoft.com/office/drawing/2014/main" id="{91E4F54E-45FD-A84D-B963-6659463413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182" y="2237826"/>
            <a:ext cx="2225699" cy="464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AU" altLang="en-US" sz="1300" b="1" dirty="0">
                <a:solidFill>
                  <a:srgbClr val="CE95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NCP01 – MIRI, SARAWAK</a:t>
            </a:r>
            <a:br>
              <a:rPr lang="en-AU" altLang="en-US" sz="1300" b="1" dirty="0">
                <a:solidFill>
                  <a:srgbClr val="CE95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</a:br>
            <a:r>
              <a:rPr lang="en-AU" altLang="en-US" sz="1300" b="1" dirty="0">
                <a:solidFill>
                  <a:srgbClr val="CE95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Curtin Perth Staff</a:t>
            </a:r>
          </a:p>
        </p:txBody>
      </p:sp>
    </p:spTree>
    <p:extLst>
      <p:ext uri="{BB962C8B-B14F-4D97-AF65-F5344CB8AC3E}">
        <p14:creationId xmlns:p14="http://schemas.microsoft.com/office/powerpoint/2010/main" val="26436301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7">
            <a:extLst>
              <a:ext uri="{FF2B5EF4-FFF2-40B4-BE49-F238E27FC236}">
                <a16:creationId xmlns:a16="http://schemas.microsoft.com/office/drawing/2014/main" id="{BD8776CD-D1CA-D442-BC23-157747ECFE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8474" y="1567872"/>
            <a:ext cx="1874294" cy="585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20C95510-3643-554D-87A8-D556912BB06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605" y="3627059"/>
            <a:ext cx="1874294" cy="651299"/>
          </a:xfrm>
          <a:prstGeom prst="rect">
            <a:avLst/>
          </a:prstGeom>
        </p:spPr>
      </p:pic>
      <p:sp>
        <p:nvSpPr>
          <p:cNvPr id="10" name="Text Box 14">
            <a:extLst>
              <a:ext uri="{FF2B5EF4-FFF2-40B4-BE49-F238E27FC236}">
                <a16:creationId xmlns:a16="http://schemas.microsoft.com/office/drawing/2014/main" id="{2E2C6D91-6D1C-E34A-AA0A-55A5E947E3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183" y="4466377"/>
            <a:ext cx="2023720" cy="1185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AU" altLang="en-US" sz="1200" dirty="0">
                <a:solidFill>
                  <a:srgbClr val="BF8F00"/>
                </a:solidFill>
                <a:latin typeface="Century Gothic" panose="020B0502020202020204" pitchFamily="34" charset="0"/>
              </a:rPr>
              <a:t>PEOPLE</a:t>
            </a:r>
            <a:endParaRPr lang="en-AU" altLang="en-US" sz="1200" dirty="0">
              <a:latin typeface="Century Gothic" panose="020B0502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buFontTx/>
              <a:buNone/>
            </a:pPr>
            <a:r>
              <a:rPr lang="en-AU" altLang="en-US" sz="900" dirty="0">
                <a:latin typeface="Century Gothic" panose="020B0502020202020204" pitchFamily="34" charset="0"/>
              </a:rPr>
              <a:t>people-centred</a:t>
            </a:r>
            <a:endParaRPr lang="en-AU" altLang="en-US" sz="1800" dirty="0">
              <a:latin typeface="Century Gothic" panose="020B0502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AU" altLang="en-US" sz="1200" dirty="0">
                <a:solidFill>
                  <a:srgbClr val="BF8F00"/>
                </a:solidFill>
                <a:latin typeface="Century Gothic" panose="020B0502020202020204" pitchFamily="34" charset="0"/>
              </a:rPr>
              <a:t>PEDAGOGY</a:t>
            </a:r>
            <a:endParaRPr lang="en-AU" altLang="en-US" sz="1200" dirty="0">
              <a:latin typeface="Century Gothic" panose="020B0502020202020204" pitchFamily="34" charset="0"/>
            </a:endParaRPr>
          </a:p>
          <a:p>
            <a:pPr eaLnBrk="1" hangingPunct="1">
              <a:lnSpc>
                <a:spcPts val="12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AU" altLang="en-US" sz="900" dirty="0">
                <a:latin typeface="Century Gothic" panose="020B0502020202020204" pitchFamily="34" charset="0"/>
              </a:rPr>
              <a:t>globally-placed</a:t>
            </a:r>
            <a:endParaRPr lang="en-AU" altLang="en-US" sz="1800" dirty="0">
              <a:latin typeface="Century Gothic" panose="020B0502020202020204" pitchFamily="34" charset="0"/>
            </a:endParaRPr>
          </a:p>
          <a:p>
            <a:pPr eaLnBrk="1" hangingPunct="1">
              <a:lnSpc>
                <a:spcPts val="1000"/>
              </a:lnSpc>
              <a:spcBef>
                <a:spcPct val="0"/>
              </a:spcBef>
              <a:buFontTx/>
              <a:buNone/>
            </a:pPr>
            <a:r>
              <a:rPr lang="en-AU" altLang="en-US" sz="1200" dirty="0">
                <a:solidFill>
                  <a:srgbClr val="BF8F00"/>
                </a:solidFill>
                <a:latin typeface="Century Gothic" panose="020B0502020202020204" pitchFamily="34" charset="0"/>
              </a:rPr>
              <a:t>PRACTICE</a:t>
            </a:r>
            <a:endParaRPr lang="en-AU" altLang="en-US" sz="1200" dirty="0">
              <a:latin typeface="Century Gothic" panose="020B0502020202020204" pitchFamily="34" charset="0"/>
            </a:endParaRPr>
          </a:p>
          <a:p>
            <a:pPr eaLnBrk="1" hangingPunct="1">
              <a:lnSpc>
                <a:spcPts val="1100"/>
              </a:lnSpc>
              <a:spcBef>
                <a:spcPct val="0"/>
              </a:spcBef>
              <a:buFontTx/>
              <a:buNone/>
            </a:pPr>
            <a:r>
              <a:rPr lang="en-AU" altLang="en-US" sz="900" dirty="0">
                <a:latin typeface="Century Gothic" panose="020B0502020202020204" pitchFamily="34" charset="0"/>
              </a:rPr>
              <a:t>paradigm-shifters</a:t>
            </a:r>
            <a:endParaRPr lang="en-AU" altLang="en-US" sz="1800" dirty="0">
              <a:latin typeface="Century Gothic" panose="020B0502020202020204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88E9695-24A0-E04C-B7BF-D8E9B1D8FB45}"/>
              </a:ext>
            </a:extLst>
          </p:cNvPr>
          <p:cNvCxnSpPr>
            <a:cxnSpLocks/>
          </p:cNvCxnSpPr>
          <p:nvPr/>
        </p:nvCxnSpPr>
        <p:spPr bwMode="auto">
          <a:xfrm>
            <a:off x="367529" y="3429000"/>
            <a:ext cx="1685925" cy="0"/>
          </a:xfrm>
          <a:prstGeom prst="line">
            <a:avLst/>
          </a:prstGeom>
          <a:ln w="19050" cap="rnd">
            <a:solidFill>
              <a:schemeClr val="accent4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7">
            <a:extLst>
              <a:ext uri="{FF2B5EF4-FFF2-40B4-BE49-F238E27FC236}">
                <a16:creationId xmlns:a16="http://schemas.microsoft.com/office/drawing/2014/main" id="{E9E2A7E5-2CB9-E54A-93F6-CDCFBB51D6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7787" y="5775332"/>
            <a:ext cx="1874294" cy="585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2">
            <a:extLst>
              <a:ext uri="{FF2B5EF4-FFF2-40B4-BE49-F238E27FC236}">
                <a16:creationId xmlns:a16="http://schemas.microsoft.com/office/drawing/2014/main" id="{48F80115-5542-AB43-9790-52C228A7D2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605" y="6171288"/>
            <a:ext cx="2001837" cy="29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fontAlgn="auto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AU" sz="500" dirty="0">
                <a:latin typeface="Arial" panose="020B060402020202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CRICOS Provider Code 00301J</a:t>
            </a:r>
            <a:endParaRPr lang="en-AU" sz="105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050" dirty="0"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AU" sz="105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87F2069-804F-B04E-A88F-BA8335D05AFE}"/>
              </a:ext>
            </a:extLst>
          </p:cNvPr>
          <p:cNvCxnSpPr>
            <a:cxnSpLocks/>
          </p:cNvCxnSpPr>
          <p:nvPr/>
        </p:nvCxnSpPr>
        <p:spPr bwMode="auto">
          <a:xfrm>
            <a:off x="367529" y="5694797"/>
            <a:ext cx="1685925" cy="0"/>
          </a:xfrm>
          <a:prstGeom prst="line">
            <a:avLst/>
          </a:prstGeom>
          <a:ln w="19050" cap="rnd">
            <a:solidFill>
              <a:schemeClr val="accent4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Box 14">
            <a:extLst>
              <a:ext uri="{FF2B5EF4-FFF2-40B4-BE49-F238E27FC236}">
                <a16:creationId xmlns:a16="http://schemas.microsoft.com/office/drawing/2014/main" id="{B115835E-852C-2343-A1CD-3E74E47B5D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183" y="352375"/>
            <a:ext cx="1773271" cy="555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AU" altLang="en-US" sz="3200" b="1" dirty="0">
                <a:latin typeface="Century Gothic" panose="020B0502020202020204" pitchFamily="34" charset="0"/>
              </a:rPr>
              <a:t>CAI3SP</a:t>
            </a:r>
          </a:p>
        </p:txBody>
      </p:sp>
      <p:sp>
        <p:nvSpPr>
          <p:cNvPr id="18" name="Text Box 14">
            <a:extLst>
              <a:ext uri="{FF2B5EF4-FFF2-40B4-BE49-F238E27FC236}">
                <a16:creationId xmlns:a16="http://schemas.microsoft.com/office/drawing/2014/main" id="{71E9CA8F-D370-3E49-9261-28155ECDDA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183" y="1328969"/>
            <a:ext cx="1773271" cy="335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AU" altLang="en-US" sz="1300" b="1" dirty="0">
                <a:latin typeface="DengXian" panose="02010600030101010101" pitchFamily="2" charset="-122"/>
                <a:ea typeface="DengXian" panose="02010600030101010101" pitchFamily="2" charset="-122"/>
              </a:rPr>
              <a:t>ACKNOWLEDGMENT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808DB9B-BA8A-6E4C-97EC-7891251880D2}"/>
              </a:ext>
            </a:extLst>
          </p:cNvPr>
          <p:cNvCxnSpPr>
            <a:cxnSpLocks/>
          </p:cNvCxnSpPr>
          <p:nvPr/>
        </p:nvCxnSpPr>
        <p:spPr bwMode="auto">
          <a:xfrm>
            <a:off x="351971" y="1205818"/>
            <a:ext cx="1685925" cy="0"/>
          </a:xfrm>
          <a:prstGeom prst="line">
            <a:avLst/>
          </a:prstGeom>
          <a:ln w="19050" cap="rnd">
            <a:solidFill>
              <a:schemeClr val="accent4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4BA3292E-0894-F542-A47E-ED6710587762}"/>
              </a:ext>
            </a:extLst>
          </p:cNvPr>
          <p:cNvSpPr txBox="1">
            <a:spLocks/>
          </p:cNvSpPr>
          <p:nvPr/>
        </p:nvSpPr>
        <p:spPr>
          <a:xfrm>
            <a:off x="257787" y="2269862"/>
            <a:ext cx="1913832" cy="94494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Aft>
                <a:spcPts val="0"/>
              </a:spcAft>
              <a:defRPr/>
            </a:pPr>
            <a:r>
              <a:rPr lang="en-US" sz="1300" b="1" dirty="0">
                <a:solidFill>
                  <a:srgbClr val="CE95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NCP 02 Students</a:t>
            </a:r>
            <a:br>
              <a:rPr lang="en-US" sz="1000" dirty="0">
                <a:solidFill>
                  <a:srgbClr val="CE95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</a:br>
            <a:r>
              <a:rPr lang="en-US" sz="900" dirty="0">
                <a:solidFill>
                  <a:srgbClr val="CE95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Faculty of Health Sciences</a:t>
            </a:r>
            <a:br>
              <a:rPr lang="en-US" sz="900" dirty="0">
                <a:solidFill>
                  <a:srgbClr val="CE95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</a:br>
            <a:r>
              <a:rPr lang="en-US" sz="900" dirty="0">
                <a:solidFill>
                  <a:srgbClr val="CE95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Faculty of Humanities</a:t>
            </a:r>
            <a:br>
              <a:rPr lang="en-US" sz="900" dirty="0">
                <a:solidFill>
                  <a:srgbClr val="CE95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</a:br>
            <a:r>
              <a:rPr lang="en-US" sz="900" dirty="0">
                <a:solidFill>
                  <a:srgbClr val="CE95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Faculty of Science and Engineering</a:t>
            </a:r>
            <a:br>
              <a:rPr lang="en-US" sz="900" dirty="0">
                <a:solidFill>
                  <a:srgbClr val="CE95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</a:br>
            <a:r>
              <a:rPr lang="en-US" sz="900" dirty="0">
                <a:solidFill>
                  <a:srgbClr val="CE95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Faculty of Business &amp; Law</a:t>
            </a:r>
          </a:p>
        </p:txBody>
      </p:sp>
      <p:pic>
        <p:nvPicPr>
          <p:cNvPr id="5" name="Picture 4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F0AA6734-0648-0F41-A7F0-04AE8C8A899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5612" y="3009146"/>
            <a:ext cx="9460428" cy="3278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4878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7">
            <a:extLst>
              <a:ext uri="{FF2B5EF4-FFF2-40B4-BE49-F238E27FC236}">
                <a16:creationId xmlns:a16="http://schemas.microsoft.com/office/drawing/2014/main" id="{BD8776CD-D1CA-D442-BC23-157747ECFE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8474" y="1567872"/>
            <a:ext cx="1874294" cy="585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20C95510-3643-554D-87A8-D556912BB06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605" y="3627059"/>
            <a:ext cx="1874294" cy="651299"/>
          </a:xfrm>
          <a:prstGeom prst="rect">
            <a:avLst/>
          </a:prstGeom>
        </p:spPr>
      </p:pic>
      <p:sp>
        <p:nvSpPr>
          <p:cNvPr id="10" name="Text Box 14">
            <a:extLst>
              <a:ext uri="{FF2B5EF4-FFF2-40B4-BE49-F238E27FC236}">
                <a16:creationId xmlns:a16="http://schemas.microsoft.com/office/drawing/2014/main" id="{2E2C6D91-6D1C-E34A-AA0A-55A5E947E3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183" y="4466377"/>
            <a:ext cx="2023720" cy="1185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AU" altLang="en-US" sz="1200" dirty="0">
                <a:solidFill>
                  <a:srgbClr val="BF8F00"/>
                </a:solidFill>
                <a:latin typeface="Century Gothic" panose="020B0502020202020204" pitchFamily="34" charset="0"/>
              </a:rPr>
              <a:t>PEOPLE</a:t>
            </a:r>
            <a:endParaRPr lang="en-AU" altLang="en-US" sz="1200" dirty="0">
              <a:latin typeface="Century Gothic" panose="020B0502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buFontTx/>
              <a:buNone/>
            </a:pPr>
            <a:r>
              <a:rPr lang="en-AU" altLang="en-US" sz="900" dirty="0">
                <a:latin typeface="Century Gothic" panose="020B0502020202020204" pitchFamily="34" charset="0"/>
              </a:rPr>
              <a:t>people-centred</a:t>
            </a:r>
            <a:endParaRPr lang="en-AU" altLang="en-US" sz="1800" dirty="0">
              <a:latin typeface="Century Gothic" panose="020B0502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AU" altLang="en-US" sz="1200" dirty="0">
                <a:solidFill>
                  <a:srgbClr val="BF8F00"/>
                </a:solidFill>
                <a:latin typeface="Century Gothic" panose="020B0502020202020204" pitchFamily="34" charset="0"/>
              </a:rPr>
              <a:t>PEDAGOGY</a:t>
            </a:r>
            <a:endParaRPr lang="en-AU" altLang="en-US" sz="1200" dirty="0">
              <a:latin typeface="Century Gothic" panose="020B0502020202020204" pitchFamily="34" charset="0"/>
            </a:endParaRPr>
          </a:p>
          <a:p>
            <a:pPr eaLnBrk="1" hangingPunct="1">
              <a:lnSpc>
                <a:spcPts val="12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AU" altLang="en-US" sz="900" dirty="0">
                <a:latin typeface="Century Gothic" panose="020B0502020202020204" pitchFamily="34" charset="0"/>
              </a:rPr>
              <a:t>globally-placed</a:t>
            </a:r>
            <a:endParaRPr lang="en-AU" altLang="en-US" sz="1800" dirty="0">
              <a:latin typeface="Century Gothic" panose="020B0502020202020204" pitchFamily="34" charset="0"/>
            </a:endParaRPr>
          </a:p>
          <a:p>
            <a:pPr eaLnBrk="1" hangingPunct="1">
              <a:lnSpc>
                <a:spcPts val="1000"/>
              </a:lnSpc>
              <a:spcBef>
                <a:spcPct val="0"/>
              </a:spcBef>
              <a:buFontTx/>
              <a:buNone/>
            </a:pPr>
            <a:r>
              <a:rPr lang="en-AU" altLang="en-US" sz="1200" dirty="0">
                <a:solidFill>
                  <a:srgbClr val="BF8F00"/>
                </a:solidFill>
                <a:latin typeface="Century Gothic" panose="020B0502020202020204" pitchFamily="34" charset="0"/>
              </a:rPr>
              <a:t>PRACTICE</a:t>
            </a:r>
            <a:endParaRPr lang="en-AU" altLang="en-US" sz="1200" dirty="0">
              <a:latin typeface="Century Gothic" panose="020B0502020202020204" pitchFamily="34" charset="0"/>
            </a:endParaRPr>
          </a:p>
          <a:p>
            <a:pPr eaLnBrk="1" hangingPunct="1">
              <a:lnSpc>
                <a:spcPts val="1100"/>
              </a:lnSpc>
              <a:spcBef>
                <a:spcPct val="0"/>
              </a:spcBef>
              <a:buFontTx/>
              <a:buNone/>
            </a:pPr>
            <a:r>
              <a:rPr lang="en-AU" altLang="en-US" sz="900" dirty="0">
                <a:latin typeface="Century Gothic" panose="020B0502020202020204" pitchFamily="34" charset="0"/>
              </a:rPr>
              <a:t>paradigm-shifters</a:t>
            </a:r>
            <a:endParaRPr lang="en-AU" altLang="en-US" sz="1800" dirty="0">
              <a:latin typeface="Century Gothic" panose="020B0502020202020204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88E9695-24A0-E04C-B7BF-D8E9B1D8FB45}"/>
              </a:ext>
            </a:extLst>
          </p:cNvPr>
          <p:cNvCxnSpPr>
            <a:cxnSpLocks/>
          </p:cNvCxnSpPr>
          <p:nvPr/>
        </p:nvCxnSpPr>
        <p:spPr bwMode="auto">
          <a:xfrm>
            <a:off x="367529" y="3429000"/>
            <a:ext cx="1685925" cy="0"/>
          </a:xfrm>
          <a:prstGeom prst="line">
            <a:avLst/>
          </a:prstGeom>
          <a:ln w="19050" cap="rnd">
            <a:solidFill>
              <a:schemeClr val="accent4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7">
            <a:extLst>
              <a:ext uri="{FF2B5EF4-FFF2-40B4-BE49-F238E27FC236}">
                <a16:creationId xmlns:a16="http://schemas.microsoft.com/office/drawing/2014/main" id="{E9E2A7E5-2CB9-E54A-93F6-CDCFBB51D6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7787" y="5775332"/>
            <a:ext cx="1874294" cy="585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2">
            <a:extLst>
              <a:ext uri="{FF2B5EF4-FFF2-40B4-BE49-F238E27FC236}">
                <a16:creationId xmlns:a16="http://schemas.microsoft.com/office/drawing/2014/main" id="{48F80115-5542-AB43-9790-52C228A7D2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605" y="6171288"/>
            <a:ext cx="2001837" cy="29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fontAlgn="auto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AU" sz="500" dirty="0">
                <a:latin typeface="Arial" panose="020B060402020202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CRICOS Provider Code 00301J</a:t>
            </a:r>
            <a:endParaRPr lang="en-AU" sz="105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050" dirty="0"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AU" sz="105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87F2069-804F-B04E-A88F-BA8335D05AFE}"/>
              </a:ext>
            </a:extLst>
          </p:cNvPr>
          <p:cNvCxnSpPr>
            <a:cxnSpLocks/>
          </p:cNvCxnSpPr>
          <p:nvPr/>
        </p:nvCxnSpPr>
        <p:spPr bwMode="auto">
          <a:xfrm>
            <a:off x="367529" y="5694797"/>
            <a:ext cx="1685925" cy="0"/>
          </a:xfrm>
          <a:prstGeom prst="line">
            <a:avLst/>
          </a:prstGeom>
          <a:ln w="19050" cap="rnd">
            <a:solidFill>
              <a:schemeClr val="accent4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Box 14">
            <a:extLst>
              <a:ext uri="{FF2B5EF4-FFF2-40B4-BE49-F238E27FC236}">
                <a16:creationId xmlns:a16="http://schemas.microsoft.com/office/drawing/2014/main" id="{B115835E-852C-2343-A1CD-3E74E47B5D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183" y="352375"/>
            <a:ext cx="1773271" cy="555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AU" altLang="en-US" sz="3200" b="1" dirty="0">
                <a:latin typeface="Century Gothic" panose="020B0502020202020204" pitchFamily="34" charset="0"/>
              </a:rPr>
              <a:t>CAI3SP</a:t>
            </a:r>
          </a:p>
        </p:txBody>
      </p:sp>
      <p:sp>
        <p:nvSpPr>
          <p:cNvPr id="18" name="Text Box 14">
            <a:extLst>
              <a:ext uri="{FF2B5EF4-FFF2-40B4-BE49-F238E27FC236}">
                <a16:creationId xmlns:a16="http://schemas.microsoft.com/office/drawing/2014/main" id="{71E9CA8F-D370-3E49-9261-28155ECDDA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183" y="1328969"/>
            <a:ext cx="1773271" cy="335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AU" altLang="en-US" sz="1300" b="1" dirty="0">
                <a:latin typeface="DengXian" panose="02010600030101010101" pitchFamily="2" charset="-122"/>
                <a:ea typeface="DengXian" panose="02010600030101010101" pitchFamily="2" charset="-122"/>
              </a:rPr>
              <a:t>ACKNOWLEDGMENT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808DB9B-BA8A-6E4C-97EC-7891251880D2}"/>
              </a:ext>
            </a:extLst>
          </p:cNvPr>
          <p:cNvCxnSpPr>
            <a:cxnSpLocks/>
          </p:cNvCxnSpPr>
          <p:nvPr/>
        </p:nvCxnSpPr>
        <p:spPr bwMode="auto">
          <a:xfrm>
            <a:off x="351971" y="1205818"/>
            <a:ext cx="1685925" cy="0"/>
          </a:xfrm>
          <a:prstGeom prst="line">
            <a:avLst/>
          </a:prstGeom>
          <a:ln w="19050" cap="rnd">
            <a:solidFill>
              <a:schemeClr val="accent4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4BA3292E-0894-F542-A47E-ED6710587762}"/>
              </a:ext>
            </a:extLst>
          </p:cNvPr>
          <p:cNvSpPr txBox="1">
            <a:spLocks/>
          </p:cNvSpPr>
          <p:nvPr/>
        </p:nvSpPr>
        <p:spPr>
          <a:xfrm>
            <a:off x="2535473" y="3294186"/>
            <a:ext cx="2818219" cy="323376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r>
              <a:rPr lang="en-US" sz="1000" dirty="0">
                <a:latin typeface="DengXian Light" panose="02010600030101010101" pitchFamily="2" charset="-122"/>
                <a:ea typeface="DengXian Light" panose="02010600030101010101" pitchFamily="2" charset="-122"/>
              </a:rPr>
              <a:t>(Clockwise From Top Left)</a:t>
            </a:r>
            <a:br>
              <a:rPr lang="en-US" sz="1200" b="1" dirty="0">
                <a:latin typeface="DengXian" panose="02010600030101010101" pitchFamily="2" charset="-122"/>
                <a:ea typeface="DengXian" panose="02010600030101010101" pitchFamily="2" charset="-122"/>
              </a:rPr>
            </a:br>
            <a:br>
              <a:rPr lang="en-US" sz="800" b="1" dirty="0">
                <a:latin typeface="DengXian" panose="02010600030101010101" pitchFamily="2" charset="-122"/>
                <a:ea typeface="DengXian" panose="02010600030101010101" pitchFamily="2" charset="-122"/>
              </a:rPr>
            </a:br>
            <a:r>
              <a:rPr lang="en-US" sz="1400" b="1" dirty="0">
                <a:latin typeface="DengXian" panose="02010600030101010101" pitchFamily="2" charset="-122"/>
                <a:ea typeface="DengXian" panose="02010600030101010101" pitchFamily="2" charset="-122"/>
              </a:rPr>
              <a:t>Assoc. Professor Rekha </a:t>
            </a:r>
            <a:r>
              <a:rPr lang="en-US" sz="1400" b="1" dirty="0" err="1">
                <a:latin typeface="DengXian" panose="02010600030101010101" pitchFamily="2" charset="-122"/>
                <a:ea typeface="DengXian" panose="02010600030101010101" pitchFamily="2" charset="-122"/>
              </a:rPr>
              <a:t>Koul</a:t>
            </a:r>
            <a:br>
              <a:rPr lang="en-US" sz="1400" b="1" dirty="0">
                <a:latin typeface="DengXian" panose="02010600030101010101" pitchFamily="2" charset="-122"/>
                <a:ea typeface="DengXian" panose="02010600030101010101" pitchFamily="2" charset="-122"/>
              </a:rPr>
            </a:br>
            <a:r>
              <a:rPr lang="en-US" sz="1000" dirty="0">
                <a:latin typeface="DengXian" panose="02010600030101010101" pitchFamily="2" charset="-122"/>
                <a:ea typeface="DengXian" panose="02010600030101010101" pitchFamily="2" charset="-122"/>
              </a:rPr>
              <a:t>School of Education</a:t>
            </a:r>
            <a:br>
              <a:rPr lang="en-US" sz="1000" dirty="0">
                <a:latin typeface="DengXian" panose="02010600030101010101" pitchFamily="2" charset="-122"/>
                <a:ea typeface="DengXian" panose="02010600030101010101" pitchFamily="2" charset="-122"/>
              </a:rPr>
            </a:br>
            <a:r>
              <a:rPr lang="en-US" sz="1000" dirty="0">
                <a:latin typeface="DengXian" panose="02010600030101010101" pitchFamily="2" charset="-122"/>
                <a:ea typeface="DengXian" panose="02010600030101010101" pitchFamily="2" charset="-122"/>
              </a:rPr>
              <a:t>Faculty of Humanities</a:t>
            </a:r>
          </a:p>
          <a:p>
            <a:pPr algn="r" fontAlgn="auto">
              <a:spcAft>
                <a:spcPts val="0"/>
              </a:spcAft>
              <a:defRPr/>
            </a:pPr>
            <a:r>
              <a:rPr lang="en-US" sz="1400" b="1" dirty="0">
                <a:latin typeface="DengXian" panose="02010600030101010101" pitchFamily="2" charset="-122"/>
                <a:ea typeface="DengXian" panose="02010600030101010101" pitchFamily="2" charset="-122"/>
              </a:rPr>
              <a:t>Dr Joanne Castelli</a:t>
            </a:r>
            <a:br>
              <a:rPr lang="en-US" sz="1400" b="1" dirty="0">
                <a:latin typeface="DengXian" panose="02010600030101010101" pitchFamily="2" charset="-122"/>
                <a:ea typeface="DengXian" panose="02010600030101010101" pitchFamily="2" charset="-122"/>
              </a:rPr>
            </a:br>
            <a:r>
              <a:rPr lang="en-US" sz="1000" dirty="0">
                <a:latin typeface="DengXian" panose="02010600030101010101" pitchFamily="2" charset="-122"/>
                <a:ea typeface="DengXian" panose="02010600030101010101" pitchFamily="2" charset="-122"/>
              </a:rPr>
              <a:t>Educational Designer, STEM</a:t>
            </a:r>
            <a:br>
              <a:rPr lang="en-US" sz="1000" dirty="0">
                <a:latin typeface="DengXian" panose="02010600030101010101" pitchFamily="2" charset="-122"/>
                <a:ea typeface="DengXian" panose="02010600030101010101" pitchFamily="2" charset="-122"/>
              </a:rPr>
            </a:br>
            <a:r>
              <a:rPr lang="en-US" sz="1000" dirty="0">
                <a:latin typeface="DengXian" panose="02010600030101010101" pitchFamily="2" charset="-122"/>
                <a:ea typeface="DengXian" panose="02010600030101010101" pitchFamily="2" charset="-122"/>
              </a:rPr>
              <a:t>Faculty of Science &amp; Engineering</a:t>
            </a:r>
          </a:p>
          <a:p>
            <a:pPr algn="r" fontAlgn="auto">
              <a:spcAft>
                <a:spcPts val="0"/>
              </a:spcAft>
              <a:defRPr/>
            </a:pPr>
            <a:r>
              <a:rPr lang="en-US" sz="1400" b="1" dirty="0" err="1">
                <a:latin typeface="DengXian" panose="02010600030101010101" pitchFamily="2" charset="-122"/>
                <a:ea typeface="DengXian" panose="02010600030101010101" pitchFamily="2" charset="-122"/>
              </a:rPr>
              <a:t>Ms</a:t>
            </a:r>
            <a:r>
              <a:rPr lang="en-US" sz="1400" b="1" dirty="0">
                <a:latin typeface="DengXian" panose="02010600030101010101" pitchFamily="2" charset="-122"/>
                <a:ea typeface="DengXian" panose="02010600030101010101" pitchFamily="2" charset="-122"/>
              </a:rPr>
              <a:t> Yvonne Lau</a:t>
            </a:r>
            <a:br>
              <a:rPr lang="en-US" sz="1400" b="1" dirty="0">
                <a:latin typeface="DengXian" panose="02010600030101010101" pitchFamily="2" charset="-122"/>
                <a:ea typeface="DengXian" panose="02010600030101010101" pitchFamily="2" charset="-122"/>
              </a:rPr>
            </a:br>
            <a:r>
              <a:rPr lang="en-US" sz="1000" dirty="0">
                <a:latin typeface="DengXian" panose="02010600030101010101" pitchFamily="2" charset="-122"/>
                <a:ea typeface="DengXian" panose="02010600030101010101" pitchFamily="2" charset="-122"/>
              </a:rPr>
              <a:t>Student Experience (Faculty Operations)</a:t>
            </a:r>
            <a:br>
              <a:rPr lang="en-US" sz="1000" dirty="0">
                <a:latin typeface="DengXian" panose="02010600030101010101" pitchFamily="2" charset="-122"/>
                <a:ea typeface="DengXian" panose="02010600030101010101" pitchFamily="2" charset="-122"/>
              </a:rPr>
            </a:br>
            <a:r>
              <a:rPr lang="en-US" sz="1000" dirty="0">
                <a:latin typeface="DengXian" panose="02010600030101010101" pitchFamily="2" charset="-122"/>
                <a:ea typeface="DengXian" panose="02010600030101010101" pitchFamily="2" charset="-122"/>
              </a:rPr>
              <a:t>Faculty of Business &amp; Law</a:t>
            </a:r>
          </a:p>
          <a:p>
            <a:pPr algn="r">
              <a:defRPr/>
            </a:pPr>
            <a:r>
              <a:rPr lang="en-US" sz="1400" b="1" dirty="0" err="1">
                <a:latin typeface="DengXian" panose="02010600030101010101" pitchFamily="2" charset="-122"/>
                <a:ea typeface="DengXian" panose="02010600030101010101" pitchFamily="2" charset="-122"/>
              </a:rPr>
              <a:t>Ms</a:t>
            </a:r>
            <a:r>
              <a:rPr lang="en-US" sz="1400" b="1" dirty="0">
                <a:latin typeface="DengXian" panose="02010600030101010101" pitchFamily="2" charset="-122"/>
                <a:ea typeface="DengXian" panose="02010600030101010101" pitchFamily="2" charset="-122"/>
              </a:rPr>
              <a:t> Madeline Ayoub</a:t>
            </a:r>
            <a:br>
              <a:rPr lang="en-US" sz="1400" b="1" dirty="0">
                <a:latin typeface="DengXian" panose="02010600030101010101" pitchFamily="2" charset="-122"/>
                <a:ea typeface="DengXian" panose="02010600030101010101" pitchFamily="2" charset="-122"/>
              </a:rPr>
            </a:br>
            <a:r>
              <a:rPr lang="en-US" sz="1000" dirty="0">
                <a:latin typeface="DengXian" panose="02010600030101010101" pitchFamily="2" charset="-122"/>
                <a:ea typeface="DengXian" panose="02010600030101010101" pitchFamily="2" charset="-122"/>
              </a:rPr>
              <a:t>Research Stipend</a:t>
            </a:r>
            <a:br>
              <a:rPr lang="en-US" sz="1000" dirty="0">
                <a:latin typeface="DengXian" panose="02010600030101010101" pitchFamily="2" charset="-122"/>
                <a:ea typeface="DengXian" panose="02010600030101010101" pitchFamily="2" charset="-122"/>
              </a:rPr>
            </a:br>
            <a:r>
              <a:rPr lang="en-US" sz="1000" dirty="0">
                <a:latin typeface="DengXian" panose="02010600030101010101" pitchFamily="2" charset="-122"/>
                <a:ea typeface="DengXian" panose="02010600030101010101" pitchFamily="2" charset="-122"/>
              </a:rPr>
              <a:t>Curtin Graduate Research School</a:t>
            </a:r>
          </a:p>
          <a:p>
            <a:pPr algn="r">
              <a:defRPr/>
            </a:pPr>
            <a:r>
              <a:rPr lang="en-US" sz="1400" b="1" dirty="0" err="1">
                <a:latin typeface="DengXian" panose="02010600030101010101" pitchFamily="2" charset="-122"/>
                <a:ea typeface="DengXian" panose="02010600030101010101" pitchFamily="2" charset="-122"/>
              </a:rPr>
              <a:t>Ms</a:t>
            </a:r>
            <a:r>
              <a:rPr lang="en-US" sz="1400" b="1" dirty="0">
                <a:latin typeface="DengXian" panose="02010600030101010101" pitchFamily="2" charset="-122"/>
                <a:ea typeface="DengXian" panose="02010600030101010101" pitchFamily="2" charset="-122"/>
              </a:rPr>
              <a:t> Christina Chong</a:t>
            </a:r>
            <a:br>
              <a:rPr lang="en-US" sz="1400" b="1" dirty="0">
                <a:latin typeface="DengXian" panose="02010600030101010101" pitchFamily="2" charset="-122"/>
                <a:ea typeface="DengXian" panose="02010600030101010101" pitchFamily="2" charset="-122"/>
              </a:rPr>
            </a:br>
            <a:r>
              <a:rPr lang="en-US" sz="1000" dirty="0">
                <a:latin typeface="DengXian" panose="02010600030101010101" pitchFamily="2" charset="-122"/>
                <a:ea typeface="DengXian" panose="02010600030101010101" pitchFamily="2" charset="-122"/>
              </a:rPr>
              <a:t>Student Experience Coordinator</a:t>
            </a:r>
            <a:br>
              <a:rPr lang="en-US" sz="1000" dirty="0">
                <a:latin typeface="DengXian" panose="02010600030101010101" pitchFamily="2" charset="-122"/>
                <a:ea typeface="DengXian" panose="02010600030101010101" pitchFamily="2" charset="-122"/>
              </a:rPr>
            </a:br>
            <a:r>
              <a:rPr lang="en-US" sz="1000" dirty="0">
                <a:latin typeface="DengXian" panose="02010600030101010101" pitchFamily="2" charset="-122"/>
                <a:ea typeface="DengXian" panose="02010600030101010101" pitchFamily="2" charset="-122"/>
              </a:rPr>
              <a:t>Faculty of Science &amp; Engineering</a:t>
            </a:r>
          </a:p>
          <a:p>
            <a:pPr algn="r">
              <a:defRPr/>
            </a:pPr>
            <a:endParaRPr lang="en-US" sz="1000" dirty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algn="r" fontAlgn="auto">
              <a:spcAft>
                <a:spcPts val="0"/>
              </a:spcAft>
              <a:defRPr/>
            </a:pPr>
            <a:endParaRPr lang="en-US" sz="1000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AF38265-B42E-C740-97C9-99E06C0EDC42}"/>
              </a:ext>
            </a:extLst>
          </p:cNvPr>
          <p:cNvGrpSpPr/>
          <p:nvPr/>
        </p:nvGrpSpPr>
        <p:grpSpPr>
          <a:xfrm>
            <a:off x="3045217" y="332085"/>
            <a:ext cx="8201368" cy="6028694"/>
            <a:chOff x="3045217" y="332085"/>
            <a:chExt cx="8201368" cy="6028694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92ADEA8B-8309-5249-963D-DAB86ED8B15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email"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624699" y="3461357"/>
              <a:ext cx="2621886" cy="2899422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6B20C5C8-2C9B-894F-BC01-22B76BE7367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624699" y="352375"/>
              <a:ext cx="2596254" cy="2899422"/>
            </a:xfrm>
            <a:prstGeom prst="rect">
              <a:avLst/>
            </a:prstGeom>
          </p:spPr>
        </p:pic>
        <p:pic>
          <p:nvPicPr>
            <p:cNvPr id="28" name="Picture 4" descr="Rekha Koul - Associate Professor - Curtin University | LinkedIn">
              <a:extLst>
                <a:ext uri="{FF2B5EF4-FFF2-40B4-BE49-F238E27FC236}">
                  <a16:creationId xmlns:a16="http://schemas.microsoft.com/office/drawing/2014/main" id="{DAF007E5-A7DF-6843-8FA8-2BF71EE6F7E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email"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045217" y="352375"/>
              <a:ext cx="2596254" cy="28994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8" descr="Dr Joanne Castelli | Curtin University Staff Profile">
              <a:extLst>
                <a:ext uri="{FF2B5EF4-FFF2-40B4-BE49-F238E27FC236}">
                  <a16:creationId xmlns:a16="http://schemas.microsoft.com/office/drawing/2014/main" id="{7D2BB20D-1BDF-6640-A763-EAB28E5D7DB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email"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835711" y="332085"/>
              <a:ext cx="2621886" cy="29197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12" descr="Christina Chong (She/Her) - Student Experience Coordinator for Science and  Engineering Student Engagement - Curtin University | LinkedIn">
              <a:extLst>
                <a:ext uri="{FF2B5EF4-FFF2-40B4-BE49-F238E27FC236}">
                  <a16:creationId xmlns:a16="http://schemas.microsoft.com/office/drawing/2014/main" id="{D5757856-E1E9-A049-AAA3-012A68897EC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 cstate="email"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835711" y="3461358"/>
              <a:ext cx="2624604" cy="28994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3" name="Text Box 14">
            <a:extLst>
              <a:ext uri="{FF2B5EF4-FFF2-40B4-BE49-F238E27FC236}">
                <a16:creationId xmlns:a16="http://schemas.microsoft.com/office/drawing/2014/main" id="{AD7DB1C0-FB9C-0D43-A587-70141F1DAB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182" y="2237826"/>
            <a:ext cx="2125267" cy="464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AU" altLang="en-US" sz="1300" b="1" dirty="0">
                <a:solidFill>
                  <a:srgbClr val="CE95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NCP02 – MIRI, SARAWAK</a:t>
            </a:r>
            <a:br>
              <a:rPr lang="en-AU" altLang="en-US" sz="1300" b="1" dirty="0">
                <a:solidFill>
                  <a:srgbClr val="CE95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</a:br>
            <a:r>
              <a:rPr lang="en-AU" altLang="en-US" sz="1300" b="1" dirty="0">
                <a:solidFill>
                  <a:srgbClr val="CE95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Curtin Perth Staff</a:t>
            </a:r>
          </a:p>
        </p:txBody>
      </p:sp>
    </p:spTree>
    <p:extLst>
      <p:ext uri="{BB962C8B-B14F-4D97-AF65-F5344CB8AC3E}">
        <p14:creationId xmlns:p14="http://schemas.microsoft.com/office/powerpoint/2010/main" val="194746706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5|3.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1664</Words>
  <Application>Microsoft Office PowerPoint</Application>
  <PresentationFormat>Widescreen</PresentationFormat>
  <Paragraphs>331</Paragraphs>
  <Slides>20</Slides>
  <Notes>18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DengXian</vt:lpstr>
      <vt:lpstr>DengXian Light</vt:lpstr>
      <vt:lpstr>Arial</vt:lpstr>
      <vt:lpstr>Calibri</vt:lpstr>
      <vt:lpstr>Calibri Light</vt:lpstr>
      <vt:lpstr>Century Gothic</vt:lpstr>
      <vt:lpstr>SansaSoft Pro Light</vt:lpstr>
      <vt:lpstr>SansaSoft Pro Normal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Sheffield</dc:creator>
  <cp:lastModifiedBy>Rachel Sheffield</cp:lastModifiedBy>
  <cp:revision>1</cp:revision>
  <dcterms:created xsi:type="dcterms:W3CDTF">2023-03-26T07:28:42Z</dcterms:created>
  <dcterms:modified xsi:type="dcterms:W3CDTF">2023-03-26T07:29:43Z</dcterms:modified>
</cp:coreProperties>
</file>